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94" r:id="rId3"/>
    <p:sldId id="302" r:id="rId4"/>
    <p:sldId id="293" r:id="rId5"/>
    <p:sldId id="333" r:id="rId6"/>
    <p:sldId id="334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03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08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52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34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>
            <a:spLocks noGrp="1"/>
          </p:cNvSpPr>
          <p:nvPr>
            <p:ph type="title" hasCustomPrompt="1"/>
          </p:nvPr>
        </p:nvSpPr>
        <p:spPr>
          <a:xfrm>
            <a:off x="1955801" y="1583224"/>
            <a:ext cx="3417888" cy="1140696"/>
          </a:xfrm>
        </p:spPr>
        <p:txBody>
          <a:bodyPr anchor="t">
            <a:noAutofit/>
          </a:bodyPr>
          <a:lstStyle>
            <a:lvl1pPr algn="l">
              <a:defRPr sz="3200" spc="0">
                <a:latin typeface="Helvetica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502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5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9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13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5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33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78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84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9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867CE-9F6A-43C3-B3F3-8DEEEE2A3A77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7C31-8A6E-421E-ACAE-C2B326812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38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D6734B-E692-3643-B4AC-DC899283F00A}"/>
              </a:ext>
            </a:extLst>
          </p:cNvPr>
          <p:cNvSpPr txBox="1">
            <a:spLocks/>
          </p:cNvSpPr>
          <p:nvPr/>
        </p:nvSpPr>
        <p:spPr>
          <a:xfrm>
            <a:off x="1721389" y="2757658"/>
            <a:ext cx="8679915" cy="1805011"/>
          </a:xfrm>
          <a:prstGeom prst="rect">
            <a:avLst/>
          </a:prstGeom>
        </p:spPr>
        <p:txBody>
          <a:bodyPr vert="horz" lIns="228600" tIns="228600" rIns="228600" bIns="0" rtlCol="0" anchor="b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-150">
                <a:solidFill>
                  <a:srgbClr val="FFFEFF"/>
                </a:solidFill>
                <a:effectLst/>
                <a:latin typeface="Helvetica" pitchFamily="2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600" b="1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Подача иска в РАЦ: </a:t>
            </a:r>
            <a:br>
              <a:rPr lang="ru-RU" sz="3600" b="1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</a:t>
            </a:r>
            <a:r>
              <a:rPr lang="en" sz="360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 facie </a:t>
            </a:r>
            <a:r>
              <a:rPr lang="ru-RU" sz="360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компетенции и применимых правил арбитража</a:t>
            </a:r>
            <a:endParaRPr lang="en-US" sz="1800" spc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39FBD5-F6CB-8544-B965-75DDBF56A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738" y="1491172"/>
            <a:ext cx="3834341" cy="71006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A22EEBC-DEF0-CB4D-8F4C-30E2CCD9BC35}"/>
              </a:ext>
            </a:extLst>
          </p:cNvPr>
          <p:cNvSpPr/>
          <p:nvPr/>
        </p:nvSpPr>
        <p:spPr>
          <a:xfrm>
            <a:off x="144966" y="301083"/>
            <a:ext cx="747132" cy="624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A68DAE4-5E75-3F48-BCA4-7A1C24FA30C5}"/>
              </a:ext>
            </a:extLst>
          </p:cNvPr>
          <p:cNvCxnSpPr>
            <a:cxnSpLocks/>
          </p:cNvCxnSpPr>
          <p:nvPr/>
        </p:nvCxnSpPr>
        <p:spPr>
          <a:xfrm flipV="1">
            <a:off x="-360017" y="1666306"/>
            <a:ext cx="2129213" cy="212921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BF417E-F247-0E4D-8472-AD7797D05A22}"/>
              </a:ext>
            </a:extLst>
          </p:cNvPr>
          <p:cNvCxnSpPr>
            <a:cxnSpLocks/>
          </p:cNvCxnSpPr>
          <p:nvPr/>
        </p:nvCxnSpPr>
        <p:spPr>
          <a:xfrm flipV="1">
            <a:off x="10401304" y="3160510"/>
            <a:ext cx="2065013" cy="206501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37CAF35-6DD7-4047-8D49-1C9F5E52562A}"/>
              </a:ext>
            </a:extLst>
          </p:cNvPr>
          <p:cNvCxnSpPr/>
          <p:nvPr/>
        </p:nvCxnSpPr>
        <p:spPr>
          <a:xfrm flipV="1">
            <a:off x="8873831" y="-627411"/>
            <a:ext cx="1730117" cy="173011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D94756-4610-DF47-90C7-EC0B6BB6C6FC}"/>
              </a:ext>
            </a:extLst>
          </p:cNvPr>
          <p:cNvCxnSpPr/>
          <p:nvPr/>
        </p:nvCxnSpPr>
        <p:spPr>
          <a:xfrm flipV="1">
            <a:off x="2667000" y="5974225"/>
            <a:ext cx="985421" cy="98542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09B4B89-1EA5-1A41-B7E6-536AD71D1A5F}"/>
              </a:ext>
            </a:extLst>
          </p:cNvPr>
          <p:cNvSpPr/>
          <p:nvPr/>
        </p:nvSpPr>
        <p:spPr>
          <a:xfrm rot="18900000">
            <a:off x="10972115" y="2052785"/>
            <a:ext cx="2756116" cy="275611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FE4C0F7-6299-674A-80C3-B3C1C1228F47}"/>
              </a:ext>
            </a:extLst>
          </p:cNvPr>
          <p:cNvSpPr/>
          <p:nvPr/>
        </p:nvSpPr>
        <p:spPr>
          <a:xfrm rot="18900000">
            <a:off x="-1557731" y="2052785"/>
            <a:ext cx="2756116" cy="275611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7E759A-06F3-B445-8B6E-20FC4315DD17}"/>
              </a:ext>
            </a:extLst>
          </p:cNvPr>
          <p:cNvSpPr/>
          <p:nvPr/>
        </p:nvSpPr>
        <p:spPr>
          <a:xfrm>
            <a:off x="310549" y="5974225"/>
            <a:ext cx="1183714" cy="624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FF9C7B-6F46-3542-A281-4D5BAA81F877}"/>
              </a:ext>
            </a:extLst>
          </p:cNvPr>
          <p:cNvSpPr txBox="1"/>
          <p:nvPr/>
        </p:nvSpPr>
        <p:spPr>
          <a:xfrm>
            <a:off x="2404051" y="6125880"/>
            <a:ext cx="6821714" cy="34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rPr>
              <a:t>centerarbitr.ru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F8CC6-01B7-C6D9-C7AD-9F385906EDA2}"/>
              </a:ext>
            </a:extLst>
          </p:cNvPr>
          <p:cNvSpPr txBox="1"/>
          <p:nvPr/>
        </p:nvSpPr>
        <p:spPr>
          <a:xfrm>
            <a:off x="3345366" y="4861932"/>
            <a:ext cx="5229922" cy="841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0"/>
              </a:spcBef>
              <a:spcAft>
                <a:spcPts val="1000"/>
              </a:spcAft>
            </a:pPr>
            <a:r>
              <a:rPr lang="ru-RU" sz="1600" dirty="0">
                <a:latin typeface="Helvetica" pitchFamily="2" charset="0"/>
              </a:rPr>
              <a:t>Екатерина Петренко</a:t>
            </a:r>
          </a:p>
          <a:p>
            <a:pPr algn="ctr">
              <a:spcBef>
                <a:spcPts val="1000"/>
              </a:spcBef>
              <a:spcAft>
                <a:spcPts val="1000"/>
              </a:spcAft>
            </a:pPr>
            <a:r>
              <a:rPr lang="ru-RU" sz="1600" dirty="0">
                <a:latin typeface="Helvetica" pitchFamily="2" charset="0"/>
              </a:rPr>
              <a:t>Правовой советник РАЦ</a:t>
            </a:r>
          </a:p>
        </p:txBody>
      </p:sp>
    </p:spTree>
    <p:extLst>
      <p:ext uri="{BB962C8B-B14F-4D97-AF65-F5344CB8AC3E}">
        <p14:creationId xmlns:p14="http://schemas.microsoft.com/office/powerpoint/2010/main" val="390424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Процедура принятия иска РАЦ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Стандарт оценки требований к первому процессуальному документу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правил, применимых к арбитражу</a:t>
            </a:r>
          </a:p>
          <a:p>
            <a:pPr marL="514350" indent="-514350">
              <a:buFont typeface="+mj-lt"/>
              <a:buAutoNum type="arabicPeriod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9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уведомлению о подаче иска</a:t>
            </a:r>
          </a:p>
        </p:txBody>
      </p:sp>
      <p:sp>
        <p:nvSpPr>
          <p:cNvPr id="13" name="Объект 12">
            <a:extLst>
              <a:ext uri="{FF2B5EF4-FFF2-40B4-BE49-F238E27FC236}">
                <a16:creationId xmlns:a16="http://schemas.microsoft.com/office/drawing/2014/main" id="{98C76352-33FF-086A-EC30-5A1EAA846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Статья 9 Арбитражного регламента:</a:t>
            </a:r>
          </a:p>
          <a:p>
            <a:pPr marL="0" indent="0">
              <a:buNone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наименование и контактные данные сторон</a:t>
            </a:r>
          </a:p>
          <a:p>
            <a:pPr lvl="1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краткое содержание исковых требований, указание на цену исковых требований</a:t>
            </a:r>
          </a:p>
          <a:p>
            <a:pPr lvl="1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обоснование компетенции РАЦ</a:t>
            </a:r>
          </a:p>
          <a:p>
            <a:pPr lvl="1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подтверждение полномочий лица, подписавшего уведомление о подаче иска</a:t>
            </a:r>
          </a:p>
          <a:p>
            <a:pPr lvl="1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документ, подтверждающий уплату регистрационного сбора</a:t>
            </a:r>
          </a:p>
          <a:p>
            <a:pPr lvl="1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доказательства уведомления ответчика</a:t>
            </a:r>
            <a:endParaRPr lang="ru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078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Стандарт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prima facie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 что направлен стандарт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анализ требования обосновать компетенцию РАЦ администрировать спор</a:t>
            </a: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Что нужно доказать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имеется ли заключенное сторонами арбитражное соглашение и можно ли из него понять, что стороны хотели передать спор в арбитраж по правилам РАЦ</a:t>
            </a: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Пределы стандарта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: первоначальный (предварительный) анализ документов («на первый взгляд»)</a:t>
            </a: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2000" u="sng" dirty="0">
                <a:latin typeface="Arial" panose="020B0604020202020204" pitchFamily="34" charset="0"/>
                <a:cs typeface="Arial" panose="020B0604020202020204" pitchFamily="34" charset="0"/>
              </a:rPr>
              <a:t>Не доказываются и не исследуются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вопросы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арбитрабильности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спора, юрисдикции арбитров, действительности арбитражного соглашения и т. д. - разграничение полномочий института и арбитров</a:t>
            </a:r>
          </a:p>
        </p:txBody>
      </p:sp>
    </p:spTree>
    <p:extLst>
      <p:ext uri="{BB962C8B-B14F-4D97-AF65-F5344CB8AC3E}">
        <p14:creationId xmlns:p14="http://schemas.microsoft.com/office/powerpoint/2010/main" val="226037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арбитражных соглашений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 изменении типовых оговорок могут быть неточности в наименовании арбитражного института</a:t>
            </a: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endParaRPr 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Общее правило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можно ли установить арбитражное учреждение, на которое было направлено волеизъявление сторон? Зависит от конкретных обстоятельств</a:t>
            </a:r>
          </a:p>
          <a:p>
            <a:pPr marL="0" indent="0" algn="just">
              <a:buNone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13CCD42-E7F7-49E8-2E2E-64E3A2792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091633"/>
              </p:ext>
            </p:extLst>
          </p:nvPr>
        </p:nvGraphicFramePr>
        <p:xfrm>
          <a:off x="939114" y="3249827"/>
          <a:ext cx="10414687" cy="27953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35178">
                  <a:extLst>
                    <a:ext uri="{9D8B030D-6E8A-4147-A177-3AD203B41FA5}">
                      <a16:colId xmlns:a16="http://schemas.microsoft.com/office/drawing/2014/main" val="4094127330"/>
                    </a:ext>
                  </a:extLst>
                </a:gridCol>
                <a:gridCol w="3398739">
                  <a:extLst>
                    <a:ext uri="{9D8B030D-6E8A-4147-A177-3AD203B41FA5}">
                      <a16:colId xmlns:a16="http://schemas.microsoft.com/office/drawing/2014/main" val="2337282776"/>
                    </a:ext>
                  </a:extLst>
                </a:gridCol>
                <a:gridCol w="3580770">
                  <a:extLst>
                    <a:ext uri="{9D8B030D-6E8A-4147-A177-3AD203B41FA5}">
                      <a16:colId xmlns:a16="http://schemas.microsoft.com/office/drawing/2014/main" val="741911337"/>
                    </a:ext>
                  </a:extLst>
                </a:gridCol>
              </a:tblGrid>
              <a:tr h="829138">
                <a:tc>
                  <a:txBody>
                    <a:bodyPr/>
                    <a:lstStyle/>
                    <a:p>
                      <a:pPr algn="ctr"/>
                      <a:endParaRPr lang="ru-RU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Есть компетенция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Отсутствует компетенция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Компетенция РАЦ </a:t>
                      </a:r>
                      <a:b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 вопросом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007062"/>
                  </a:ext>
                </a:extLst>
              </a:tr>
              <a:tr h="1966212">
                <a:tc>
                  <a:txBody>
                    <a:bodyPr/>
                    <a:lstStyle/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 при РИСА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арбитражный центр при АНО «ИСА» 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Российский арбитражный центр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Российский международный арбитражный центр 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третейский суд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путем арбитража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российский арбитраж 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арбитраж в России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Российский арбитражный центр при РСПП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Российский арбитражный центр при ТПП РФ</a:t>
                      </a:r>
                      <a:endParaRPr lang="ru-KZ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0760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применимых правил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Арбитражное соглашение может указывать на применение Арбитражного регламента, иные правила РАЦ</a:t>
            </a: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Арбитражный регламент: 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Правила арбитража внутренних споров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Правила международного коммерческого арбитража</a:t>
            </a:r>
          </a:p>
          <a:p>
            <a:pPr lvl="1" algn="just">
              <a:spcBef>
                <a:spcPts val="400"/>
              </a:spcBef>
              <a:spcAft>
                <a:spcPts val="400"/>
              </a:spcAft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Правила арбитража корпоративных споров (ПАКС)</a:t>
            </a: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Ответственный администратор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предварительно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определяет применимые правила; сторона может возразить против такого определения</a:t>
            </a: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400"/>
              </a:spcBef>
              <a:spcAft>
                <a:spcPts val="400"/>
              </a:spcAft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Впоследствии арбитр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может переопределить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правила; какие последствия такого переопределения?</a:t>
            </a:r>
          </a:p>
        </p:txBody>
      </p:sp>
    </p:spTree>
    <p:extLst>
      <p:ext uri="{BB962C8B-B14F-4D97-AF65-F5344CB8AC3E}">
        <p14:creationId xmlns:p14="http://schemas.microsoft.com/office/powerpoint/2010/main" val="761191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139FBD5-F6CB-8544-B965-75DDBF56A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587" y="2895600"/>
            <a:ext cx="4918383" cy="91081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A22EEBC-DEF0-CB4D-8F4C-30E2CCD9BC35}"/>
              </a:ext>
            </a:extLst>
          </p:cNvPr>
          <p:cNvSpPr/>
          <p:nvPr/>
        </p:nvSpPr>
        <p:spPr>
          <a:xfrm>
            <a:off x="144966" y="301083"/>
            <a:ext cx="747132" cy="624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7E759A-06F3-B445-8B6E-20FC4315DD17}"/>
              </a:ext>
            </a:extLst>
          </p:cNvPr>
          <p:cNvSpPr/>
          <p:nvPr/>
        </p:nvSpPr>
        <p:spPr>
          <a:xfrm>
            <a:off x="310549" y="5974225"/>
            <a:ext cx="1183714" cy="624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28B0F7-2A3B-DB47-8492-064F445476DE}"/>
              </a:ext>
            </a:extLst>
          </p:cNvPr>
          <p:cNvSpPr/>
          <p:nvPr/>
        </p:nvSpPr>
        <p:spPr>
          <a:xfrm>
            <a:off x="5386615" y="5871194"/>
            <a:ext cx="1608325" cy="46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2" charset="0"/>
              </a:rPr>
              <a:t>centerarbitr.ru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Helvetica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2DCCA8-FBFC-B449-89DE-7976DE446638}"/>
              </a:ext>
            </a:extLst>
          </p:cNvPr>
          <p:cNvCxnSpPr>
            <a:cxnSpLocks/>
          </p:cNvCxnSpPr>
          <p:nvPr/>
        </p:nvCxnSpPr>
        <p:spPr>
          <a:xfrm flipV="1">
            <a:off x="-360017" y="1666306"/>
            <a:ext cx="2129213" cy="212921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31E554-2EB1-F247-A1BD-EF84956A1CF8}"/>
              </a:ext>
            </a:extLst>
          </p:cNvPr>
          <p:cNvCxnSpPr>
            <a:cxnSpLocks/>
          </p:cNvCxnSpPr>
          <p:nvPr/>
        </p:nvCxnSpPr>
        <p:spPr>
          <a:xfrm flipV="1">
            <a:off x="10401304" y="3160510"/>
            <a:ext cx="2065013" cy="206501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F818D82-86B4-E347-943B-BB8D33E1C024}"/>
              </a:ext>
            </a:extLst>
          </p:cNvPr>
          <p:cNvCxnSpPr/>
          <p:nvPr/>
        </p:nvCxnSpPr>
        <p:spPr>
          <a:xfrm flipV="1">
            <a:off x="8873831" y="-627411"/>
            <a:ext cx="1730117" cy="173011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B55F221-733F-5244-9387-FB1E9AC2D98F}"/>
              </a:ext>
            </a:extLst>
          </p:cNvPr>
          <p:cNvCxnSpPr/>
          <p:nvPr/>
        </p:nvCxnSpPr>
        <p:spPr>
          <a:xfrm flipV="1">
            <a:off x="2667000" y="5974225"/>
            <a:ext cx="985421" cy="98542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63088BE-0BBD-1740-833D-FE3AFDF63C38}"/>
              </a:ext>
            </a:extLst>
          </p:cNvPr>
          <p:cNvSpPr/>
          <p:nvPr/>
        </p:nvSpPr>
        <p:spPr>
          <a:xfrm rot="18900000">
            <a:off x="10972115" y="2052785"/>
            <a:ext cx="2756116" cy="275611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80C307-596F-FF48-ADE4-4D5080401366}"/>
              </a:ext>
            </a:extLst>
          </p:cNvPr>
          <p:cNvSpPr/>
          <p:nvPr/>
        </p:nvSpPr>
        <p:spPr>
          <a:xfrm rot="18900000">
            <a:off x="-1557731" y="2052785"/>
            <a:ext cx="2756116" cy="275611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8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4286</TotalTime>
  <Words>309</Words>
  <Application>Microsoft Macintosh PowerPoint</Application>
  <PresentationFormat>Широкоэкранный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Тема Office</vt:lpstr>
      <vt:lpstr>Презентация PowerPoint</vt:lpstr>
      <vt:lpstr>Презентация PowerPoint</vt:lpstr>
      <vt:lpstr>Требования к уведомлению о подаче иска</vt:lpstr>
      <vt:lpstr>Стандарт prima facie</vt:lpstr>
      <vt:lpstr>Содержание арбитражных соглашений</vt:lpstr>
      <vt:lpstr>Определение применимых правил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Baliuk</dc:creator>
  <cp:lastModifiedBy>Ekaterina Petrenko</cp:lastModifiedBy>
  <cp:revision>325</cp:revision>
  <dcterms:created xsi:type="dcterms:W3CDTF">2022-06-30T12:00:45Z</dcterms:created>
  <dcterms:modified xsi:type="dcterms:W3CDTF">2022-12-02T07:03:55Z</dcterms:modified>
</cp:coreProperties>
</file>