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75" r:id="rId3"/>
    <p:sldId id="262" r:id="rId4"/>
    <p:sldId id="273" r:id="rId5"/>
    <p:sldId id="274" r:id="rId6"/>
    <p:sldId id="263" r:id="rId7"/>
    <p:sldId id="271" r:id="rId8"/>
    <p:sldId id="257" r:id="rId9"/>
    <p:sldId id="265" r:id="rId10"/>
    <p:sldId id="266" r:id="rId11"/>
    <p:sldId id="267" r:id="rId12"/>
    <p:sldId id="278" r:id="rId13"/>
    <p:sldId id="279" r:id="rId14"/>
    <p:sldId id="2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51" autoAdjust="0"/>
    <p:restoredTop sz="94660"/>
  </p:normalViewPr>
  <p:slideViewPr>
    <p:cSldViewPr snapToGrid="0">
      <p:cViewPr varScale="1">
        <p:scale>
          <a:sx n="111" d="100"/>
          <a:sy n="111" d="100"/>
        </p:scale>
        <p:origin x="1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9F4BA-D0F2-45A2-BE9C-2E68F4B7717C}"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ru-RU"/>
        </a:p>
      </dgm:t>
    </dgm:pt>
    <dgm:pt modelId="{334B3351-F5FE-4EE8-933B-D28D0CEB6DB3}">
      <dgm:prSet phldrT="[Текст]"/>
      <dgm:spPr/>
      <dgm:t>
        <a:bodyPr/>
        <a:lstStyle/>
        <a:p>
          <a:r>
            <a:rPr lang="ru-RU" dirty="0" smtClean="0"/>
            <a:t>Юрисдикция </a:t>
          </a:r>
          <a:r>
            <a:rPr lang="en-US" dirty="0" smtClean="0"/>
            <a:t/>
          </a:r>
          <a:br>
            <a:rPr lang="en-US" dirty="0" smtClean="0"/>
          </a:br>
          <a:r>
            <a:rPr lang="ru-RU" dirty="0" smtClean="0"/>
            <a:t>состава арбитров</a:t>
          </a:r>
          <a:endParaRPr lang="ru-RU" dirty="0"/>
        </a:p>
      </dgm:t>
    </dgm:pt>
    <dgm:pt modelId="{4BB01966-8E8B-451F-8672-CBC2F857C9A0}" type="parTrans" cxnId="{3058BDFC-1F9F-42EE-A2D6-4D731391D28F}">
      <dgm:prSet/>
      <dgm:spPr/>
      <dgm:t>
        <a:bodyPr/>
        <a:lstStyle/>
        <a:p>
          <a:endParaRPr lang="ru-RU"/>
        </a:p>
      </dgm:t>
    </dgm:pt>
    <dgm:pt modelId="{13EFC62B-3E3B-4DC3-A46D-0686C17D3F8B}" type="sibTrans" cxnId="{3058BDFC-1F9F-42EE-A2D6-4D731391D28F}">
      <dgm:prSet/>
      <dgm:spPr/>
      <dgm:t>
        <a:bodyPr/>
        <a:lstStyle/>
        <a:p>
          <a:endParaRPr lang="ru-RU"/>
        </a:p>
      </dgm:t>
    </dgm:pt>
    <dgm:pt modelId="{BDDE5684-BC13-49E1-AA8B-E461FAA56B19}">
      <dgm:prSet phldrT="[Текст]"/>
      <dgm:spPr/>
      <dgm:t>
        <a:bodyPr/>
        <a:lstStyle/>
        <a:p>
          <a:r>
            <a:rPr lang="ru-RU" dirty="0" smtClean="0"/>
            <a:t>Приемлемость </a:t>
          </a:r>
          <a:r>
            <a:rPr lang="en-US" dirty="0" smtClean="0"/>
            <a:t/>
          </a:r>
          <a:br>
            <a:rPr lang="en-US" dirty="0" smtClean="0"/>
          </a:br>
          <a:r>
            <a:rPr lang="ru-RU" dirty="0" smtClean="0"/>
            <a:t>исковых требований</a:t>
          </a:r>
          <a:endParaRPr lang="ru-RU" dirty="0"/>
        </a:p>
      </dgm:t>
    </dgm:pt>
    <dgm:pt modelId="{FA66F85D-86E1-4338-B2F0-883F7401D150}" type="parTrans" cxnId="{CB15D6AF-4CED-4134-A1BA-7CB159374E2E}">
      <dgm:prSet/>
      <dgm:spPr/>
      <dgm:t>
        <a:bodyPr/>
        <a:lstStyle/>
        <a:p>
          <a:endParaRPr lang="ru-RU"/>
        </a:p>
      </dgm:t>
    </dgm:pt>
    <dgm:pt modelId="{DD7485E0-B274-49CB-A67F-AF4811154949}" type="sibTrans" cxnId="{CB15D6AF-4CED-4134-A1BA-7CB159374E2E}">
      <dgm:prSet/>
      <dgm:spPr/>
      <dgm:t>
        <a:bodyPr/>
        <a:lstStyle/>
        <a:p>
          <a:endParaRPr lang="ru-RU"/>
        </a:p>
      </dgm:t>
    </dgm:pt>
    <dgm:pt modelId="{A616F275-C260-4AB2-8678-145832A1307E}" type="pres">
      <dgm:prSet presAssocID="{B4E9F4BA-D0F2-45A2-BE9C-2E68F4B7717C}" presName="diagram" presStyleCnt="0">
        <dgm:presLayoutVars>
          <dgm:dir/>
        </dgm:presLayoutVars>
      </dgm:prSet>
      <dgm:spPr/>
      <dgm:t>
        <a:bodyPr/>
        <a:lstStyle/>
        <a:p>
          <a:endParaRPr lang="ru-RU"/>
        </a:p>
      </dgm:t>
    </dgm:pt>
    <dgm:pt modelId="{A676C851-215D-48DD-80F4-66A517454FF3}" type="pres">
      <dgm:prSet presAssocID="{334B3351-F5FE-4EE8-933B-D28D0CEB6DB3}" presName="composite" presStyleCnt="0"/>
      <dgm:spPr/>
    </dgm:pt>
    <dgm:pt modelId="{30D135EB-DA09-42EE-8187-11B029B4D8AE}" type="pres">
      <dgm:prSet presAssocID="{334B3351-F5FE-4EE8-933B-D28D0CEB6DB3}" presName="Image" presStyleLbl="bgShp" presStyleIdx="0" presStyleCnt="2"/>
      <dgm:spPr/>
      <dgm:t>
        <a:bodyPr/>
        <a:lstStyle/>
        <a:p>
          <a:endParaRPr lang="ru-RU"/>
        </a:p>
      </dgm:t>
    </dgm:pt>
    <dgm:pt modelId="{58008943-573B-4FE8-A6E8-241647D6C924}" type="pres">
      <dgm:prSet presAssocID="{334B3351-F5FE-4EE8-933B-D28D0CEB6DB3}" presName="Parent" presStyleLbl="node0" presStyleIdx="0" presStyleCnt="2">
        <dgm:presLayoutVars>
          <dgm:bulletEnabled val="1"/>
        </dgm:presLayoutVars>
      </dgm:prSet>
      <dgm:spPr/>
      <dgm:t>
        <a:bodyPr/>
        <a:lstStyle/>
        <a:p>
          <a:endParaRPr lang="ru-RU"/>
        </a:p>
      </dgm:t>
    </dgm:pt>
    <dgm:pt modelId="{0C79983B-9743-4FE8-8155-C99D3FBD0CEE}" type="pres">
      <dgm:prSet presAssocID="{13EFC62B-3E3B-4DC3-A46D-0686C17D3F8B}" presName="sibTrans" presStyleCnt="0"/>
      <dgm:spPr/>
    </dgm:pt>
    <dgm:pt modelId="{1A442587-193E-4A5B-9033-887A8AD4320B}" type="pres">
      <dgm:prSet presAssocID="{BDDE5684-BC13-49E1-AA8B-E461FAA56B19}" presName="composite" presStyleCnt="0"/>
      <dgm:spPr/>
    </dgm:pt>
    <dgm:pt modelId="{976430A9-E3B5-4556-B19A-DBD5A6041F08}" type="pres">
      <dgm:prSet presAssocID="{BDDE5684-BC13-49E1-AA8B-E461FAA56B19}" presName="Image" presStyleLbl="bgShp" presStyleIdx="1" presStyleCnt="2"/>
      <dgm:spPr>
        <a:blipFill rotWithShape="1">
          <a:blip xmlns:r="http://schemas.openxmlformats.org/officeDocument/2006/relationships" r:embed="rId1"/>
          <a:stretch>
            <a:fillRect/>
          </a:stretch>
        </a:blipFill>
      </dgm:spPr>
    </dgm:pt>
    <dgm:pt modelId="{15A071DC-52A3-43E3-B1FD-AF5C7AC1E2E0}" type="pres">
      <dgm:prSet presAssocID="{BDDE5684-BC13-49E1-AA8B-E461FAA56B19}" presName="Parent" presStyleLbl="node0" presStyleIdx="1" presStyleCnt="2">
        <dgm:presLayoutVars>
          <dgm:bulletEnabled val="1"/>
        </dgm:presLayoutVars>
      </dgm:prSet>
      <dgm:spPr/>
      <dgm:t>
        <a:bodyPr/>
        <a:lstStyle/>
        <a:p>
          <a:endParaRPr lang="ru-RU"/>
        </a:p>
      </dgm:t>
    </dgm:pt>
  </dgm:ptLst>
  <dgm:cxnLst>
    <dgm:cxn modelId="{3058BDFC-1F9F-42EE-A2D6-4D731391D28F}" srcId="{B4E9F4BA-D0F2-45A2-BE9C-2E68F4B7717C}" destId="{334B3351-F5FE-4EE8-933B-D28D0CEB6DB3}" srcOrd="0" destOrd="0" parTransId="{4BB01966-8E8B-451F-8672-CBC2F857C9A0}" sibTransId="{13EFC62B-3E3B-4DC3-A46D-0686C17D3F8B}"/>
    <dgm:cxn modelId="{A899391B-75A4-4E21-8BBA-AED40B78457D}" type="presOf" srcId="{BDDE5684-BC13-49E1-AA8B-E461FAA56B19}" destId="{15A071DC-52A3-43E3-B1FD-AF5C7AC1E2E0}" srcOrd="0" destOrd="0" presId="urn:microsoft.com/office/officeart/2008/layout/BendingPictureCaption"/>
    <dgm:cxn modelId="{CB15D6AF-4CED-4134-A1BA-7CB159374E2E}" srcId="{B4E9F4BA-D0F2-45A2-BE9C-2E68F4B7717C}" destId="{BDDE5684-BC13-49E1-AA8B-E461FAA56B19}" srcOrd="1" destOrd="0" parTransId="{FA66F85D-86E1-4338-B2F0-883F7401D150}" sibTransId="{DD7485E0-B274-49CB-A67F-AF4811154949}"/>
    <dgm:cxn modelId="{F04FE2F0-3D21-4FAA-AFED-96972171D28F}" type="presOf" srcId="{334B3351-F5FE-4EE8-933B-D28D0CEB6DB3}" destId="{58008943-573B-4FE8-A6E8-241647D6C924}" srcOrd="0" destOrd="0" presId="urn:microsoft.com/office/officeart/2008/layout/BendingPictureCaption"/>
    <dgm:cxn modelId="{41E40B45-A4AB-4EEE-99D6-A3C5F82FED62}" type="presOf" srcId="{B4E9F4BA-D0F2-45A2-BE9C-2E68F4B7717C}" destId="{A616F275-C260-4AB2-8678-145832A1307E}" srcOrd="0" destOrd="0" presId="urn:microsoft.com/office/officeart/2008/layout/BendingPictureCaption"/>
    <dgm:cxn modelId="{EF9A95A4-A8B3-4CF3-874D-C2ABFDA0CA4D}" type="presParOf" srcId="{A616F275-C260-4AB2-8678-145832A1307E}" destId="{A676C851-215D-48DD-80F4-66A517454FF3}" srcOrd="0" destOrd="0" presId="urn:microsoft.com/office/officeart/2008/layout/BendingPictureCaption"/>
    <dgm:cxn modelId="{6CADC087-90E7-482F-98CF-FA16765E48F9}" type="presParOf" srcId="{A676C851-215D-48DD-80F4-66A517454FF3}" destId="{30D135EB-DA09-42EE-8187-11B029B4D8AE}" srcOrd="0" destOrd="0" presId="urn:microsoft.com/office/officeart/2008/layout/BendingPictureCaption"/>
    <dgm:cxn modelId="{23200EFF-3FB3-491F-B981-74DF5A80A117}" type="presParOf" srcId="{A676C851-215D-48DD-80F4-66A517454FF3}" destId="{58008943-573B-4FE8-A6E8-241647D6C924}" srcOrd="1" destOrd="0" presId="urn:microsoft.com/office/officeart/2008/layout/BendingPictureCaption"/>
    <dgm:cxn modelId="{80D6553A-CC8D-4A18-89FC-6D45A988F5F7}" type="presParOf" srcId="{A616F275-C260-4AB2-8678-145832A1307E}" destId="{0C79983B-9743-4FE8-8155-C99D3FBD0CEE}" srcOrd="1" destOrd="0" presId="urn:microsoft.com/office/officeart/2008/layout/BendingPictureCaption"/>
    <dgm:cxn modelId="{34B6D65B-279F-4C9F-8990-C7E85CE78A9E}" type="presParOf" srcId="{A616F275-C260-4AB2-8678-145832A1307E}" destId="{1A442587-193E-4A5B-9033-887A8AD4320B}" srcOrd="2" destOrd="0" presId="urn:microsoft.com/office/officeart/2008/layout/BendingPictureCaption"/>
    <dgm:cxn modelId="{BCA42CAB-784A-4837-879F-DC297AFBD71E}" type="presParOf" srcId="{1A442587-193E-4A5B-9033-887A8AD4320B}" destId="{976430A9-E3B5-4556-B19A-DBD5A6041F08}" srcOrd="0" destOrd="0" presId="urn:microsoft.com/office/officeart/2008/layout/BendingPictureCaption"/>
    <dgm:cxn modelId="{BE8F14FC-CEB9-4208-A54D-10649F17652A}" type="presParOf" srcId="{1A442587-193E-4A5B-9033-887A8AD4320B}" destId="{15A071DC-52A3-43E3-B1FD-AF5C7AC1E2E0}"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135EB-DA09-42EE-8187-11B029B4D8AE}">
      <dsp:nvSpPr>
        <dsp:cNvPr id="0" name=""/>
        <dsp:cNvSpPr/>
      </dsp:nvSpPr>
      <dsp:spPr>
        <a:xfrm>
          <a:off x="6150" y="577044"/>
          <a:ext cx="4197590" cy="3102003"/>
        </a:xfrm>
        <a:prstGeom prst="rect">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08943-573B-4FE8-A6E8-241647D6C924}">
      <dsp:nvSpPr>
        <dsp:cNvPr id="0" name=""/>
        <dsp:cNvSpPr/>
      </dsp:nvSpPr>
      <dsp:spPr>
        <a:xfrm>
          <a:off x="854599" y="3116596"/>
          <a:ext cx="3617072" cy="8692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5000"/>
            </a:spcAft>
          </a:pPr>
          <a:r>
            <a:rPr lang="ru-RU" sz="2700" kern="1200" dirty="0" smtClean="0"/>
            <a:t>Юрисдикция </a:t>
          </a:r>
          <a:r>
            <a:rPr lang="en-US" sz="2700" kern="1200" dirty="0" smtClean="0"/>
            <a:t/>
          </a:r>
          <a:br>
            <a:rPr lang="en-US" sz="2700" kern="1200" dirty="0" smtClean="0"/>
          </a:br>
          <a:r>
            <a:rPr lang="ru-RU" sz="2700" kern="1200" dirty="0" smtClean="0"/>
            <a:t>состава арбитров</a:t>
          </a:r>
          <a:endParaRPr lang="ru-RU" sz="2700" kern="1200" dirty="0"/>
        </a:p>
      </dsp:txBody>
      <dsp:txXfrm>
        <a:off x="854599" y="3116596"/>
        <a:ext cx="3617072" cy="869242"/>
      </dsp:txXfrm>
    </dsp:sp>
    <dsp:sp modelId="{976430A9-E3B5-4556-B19A-DBD5A6041F08}">
      <dsp:nvSpPr>
        <dsp:cNvPr id="0" name=""/>
        <dsp:cNvSpPr/>
      </dsp:nvSpPr>
      <dsp:spPr>
        <a:xfrm>
          <a:off x="5193746" y="577044"/>
          <a:ext cx="4197590" cy="3102003"/>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15A071DC-52A3-43E3-B1FD-AF5C7AC1E2E0}">
      <dsp:nvSpPr>
        <dsp:cNvPr id="0" name=""/>
        <dsp:cNvSpPr/>
      </dsp:nvSpPr>
      <dsp:spPr>
        <a:xfrm>
          <a:off x="6042195" y="3116596"/>
          <a:ext cx="3617072" cy="8692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5000"/>
            </a:spcAft>
          </a:pPr>
          <a:r>
            <a:rPr lang="ru-RU" sz="2700" kern="1200" dirty="0" smtClean="0"/>
            <a:t>Приемлемость </a:t>
          </a:r>
          <a:r>
            <a:rPr lang="en-US" sz="2700" kern="1200" dirty="0" smtClean="0"/>
            <a:t/>
          </a:r>
          <a:br>
            <a:rPr lang="en-US" sz="2700" kern="1200" dirty="0" smtClean="0"/>
          </a:br>
          <a:r>
            <a:rPr lang="ru-RU" sz="2700" kern="1200" dirty="0" smtClean="0"/>
            <a:t>исковых требований</a:t>
          </a:r>
          <a:endParaRPr lang="ru-RU" sz="2700" kern="1200" dirty="0"/>
        </a:p>
      </dsp:txBody>
      <dsp:txXfrm>
        <a:off x="6042195" y="3116596"/>
        <a:ext cx="3617072" cy="86924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6F077B-A50F-4D64-8574-E2D6A98A5553}"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12/1/2022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5B747F8-9654-4282-85D2-65F41AAE7A75}"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12/1/2022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79" y="758952"/>
            <a:ext cx="10436237" cy="3566160"/>
          </a:xfrm>
        </p:spPr>
        <p:txBody>
          <a:bodyPr>
            <a:normAutofit/>
          </a:bodyPr>
          <a:lstStyle/>
          <a:p>
            <a:r>
              <a:rPr lang="ru-RU" sz="6600" b="1" i="1" dirty="0">
                <a:solidFill>
                  <a:schemeClr val="accent2"/>
                </a:solidFill>
              </a:rPr>
              <a:t>Приемлемость (</a:t>
            </a:r>
            <a:r>
              <a:rPr lang="en-GB" sz="6600" b="1" i="1" dirty="0">
                <a:solidFill>
                  <a:schemeClr val="accent2"/>
                </a:solidFill>
              </a:rPr>
              <a:t>admissibility</a:t>
            </a:r>
            <a:r>
              <a:rPr lang="ru-RU" sz="6600" b="1" i="1" dirty="0">
                <a:solidFill>
                  <a:schemeClr val="accent2"/>
                </a:solidFill>
              </a:rPr>
              <a:t>) или юрисдикция</a:t>
            </a:r>
            <a:r>
              <a:rPr lang="ru-RU" sz="6600" b="1" dirty="0">
                <a:solidFill>
                  <a:schemeClr val="accent2"/>
                </a:solidFill>
              </a:rPr>
              <a:t>: </a:t>
            </a:r>
            <a:r>
              <a:rPr lang="ru-RU" sz="6600" b="1" dirty="0" smtClean="0">
                <a:solidFill>
                  <a:schemeClr val="accent2"/>
                </a:solidFill>
              </a:rPr>
              <a:t/>
            </a:r>
            <a:br>
              <a:rPr lang="ru-RU" sz="6600" b="1" dirty="0" smtClean="0">
                <a:solidFill>
                  <a:schemeClr val="accent2"/>
                </a:solidFill>
              </a:rPr>
            </a:br>
            <a:r>
              <a:rPr lang="ru-RU" sz="6600" b="1" dirty="0" smtClean="0">
                <a:solidFill>
                  <a:schemeClr val="accent2"/>
                </a:solidFill>
              </a:rPr>
              <a:t>проблемы </a:t>
            </a:r>
            <a:r>
              <a:rPr lang="ru-RU" sz="6600" b="1" dirty="0">
                <a:solidFill>
                  <a:schemeClr val="accent2"/>
                </a:solidFill>
              </a:rPr>
              <a:t>разграничения?</a:t>
            </a:r>
          </a:p>
        </p:txBody>
      </p:sp>
      <p:sp>
        <p:nvSpPr>
          <p:cNvPr id="3" name="Подзаголовок 2"/>
          <p:cNvSpPr>
            <a:spLocks noGrp="1"/>
          </p:cNvSpPr>
          <p:nvPr>
            <p:ph type="subTitle" idx="1"/>
          </p:nvPr>
        </p:nvSpPr>
        <p:spPr>
          <a:xfrm>
            <a:off x="1100051" y="4455621"/>
            <a:ext cx="10055629" cy="1410341"/>
          </a:xfrm>
        </p:spPr>
        <p:txBody>
          <a:bodyPr>
            <a:normAutofit fontScale="92500" lnSpcReduction="20000"/>
          </a:bodyPr>
          <a:lstStyle/>
          <a:p>
            <a:r>
              <a:rPr lang="en-US" dirty="0" smtClean="0"/>
              <a:t>V </a:t>
            </a:r>
            <a:r>
              <a:rPr lang="ru-RU" dirty="0" smtClean="0"/>
              <a:t>Конкурс </a:t>
            </a:r>
            <a:r>
              <a:rPr lang="ru-RU" dirty="0" smtClean="0"/>
              <a:t>по арбитражу корпоративных споров </a:t>
            </a:r>
            <a:br>
              <a:rPr lang="ru-RU" dirty="0" smtClean="0"/>
            </a:br>
            <a:r>
              <a:rPr lang="ru-RU" dirty="0" smtClean="0"/>
              <a:t>имени В.П. Мозолина 2022</a:t>
            </a:r>
          </a:p>
          <a:p>
            <a:r>
              <a:rPr lang="ru-RU" dirty="0" smtClean="0"/>
              <a:t>РАЦ при </a:t>
            </a:r>
            <a:r>
              <a:rPr lang="ru-RU" dirty="0" smtClean="0"/>
              <a:t>РИСА</a:t>
            </a:r>
            <a:endParaRPr lang="en-US" dirty="0" smtClean="0"/>
          </a:p>
          <a:p>
            <a:r>
              <a:rPr lang="en-US" dirty="0" smtClean="0"/>
              <a:t>2 </a:t>
            </a:r>
            <a:r>
              <a:rPr lang="ru-RU" dirty="0" smtClean="0"/>
              <a:t>декабря</a:t>
            </a:r>
            <a:r>
              <a:rPr lang="en-US" dirty="0" smtClean="0"/>
              <a:t> 2022</a:t>
            </a:r>
            <a:endParaRPr lang="ru-RU" dirty="0"/>
          </a:p>
        </p:txBody>
      </p:sp>
    </p:spTree>
    <p:extLst>
      <p:ext uri="{BB962C8B-B14F-4D97-AF65-F5344CB8AC3E}">
        <p14:creationId xmlns:p14="http://schemas.microsoft.com/office/powerpoint/2010/main" val="261256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МКА</a:t>
            </a:r>
            <a:r>
              <a:rPr lang="en-US" b="1" dirty="0" smtClean="0"/>
              <a:t>: </a:t>
            </a:r>
            <a:r>
              <a:rPr lang="ru-RU" b="1" dirty="0"/>
              <a:t>Великобритания</a:t>
            </a:r>
            <a:r>
              <a:rPr lang="en-US" b="1" dirty="0"/>
              <a:t> </a:t>
            </a:r>
            <a:r>
              <a:rPr lang="ru-RU" b="1" dirty="0"/>
              <a:t> (1)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471" y="1866034"/>
            <a:ext cx="3968508" cy="4410596"/>
          </a:xfrm>
          <a:prstGeom prst="rect">
            <a:avLst/>
          </a:prstGeom>
        </p:spPr>
      </p:pic>
      <p:sp>
        <p:nvSpPr>
          <p:cNvPr id="4" name="TextBox 3"/>
          <p:cNvSpPr txBox="1"/>
          <p:nvPr/>
        </p:nvSpPr>
        <p:spPr>
          <a:xfrm>
            <a:off x="1043728" y="2052744"/>
            <a:ext cx="6812831" cy="533479"/>
          </a:xfrm>
          <a:prstGeom prst="rect">
            <a:avLst/>
          </a:prstGeom>
          <a:noFill/>
        </p:spPr>
        <p:txBody>
          <a:bodyPr wrap="square" rtlCol="0">
            <a:spAutoFit/>
          </a:bodyPr>
          <a:lstStyle/>
          <a:p>
            <a:endParaRPr lang="ru-RU" sz="1100" b="1" baseline="30000" dirty="0">
              <a:solidFill>
                <a:schemeClr val="accent2"/>
              </a:solidFill>
              <a:latin typeface="+mj-lt"/>
            </a:endParaRPr>
          </a:p>
          <a:p>
            <a:r>
              <a:rPr lang="en-US" sz="3200" b="1" baseline="30000" dirty="0" smtClean="0">
                <a:solidFill>
                  <a:schemeClr val="accent2"/>
                </a:solidFill>
                <a:latin typeface="+mj-lt"/>
              </a:rPr>
              <a:t>Republic of Sierra Leone v. SL Mining Ltd [2021] EWHC 286</a:t>
            </a:r>
            <a:endParaRPr lang="ru-RU" sz="3200" b="1" baseline="30000" dirty="0">
              <a:solidFill>
                <a:schemeClr val="accent2"/>
              </a:solidFill>
              <a:latin typeface="+mj-lt"/>
            </a:endParaRPr>
          </a:p>
        </p:txBody>
      </p:sp>
      <p:sp>
        <p:nvSpPr>
          <p:cNvPr id="6" name="TextBox 5"/>
          <p:cNvSpPr txBox="1"/>
          <p:nvPr/>
        </p:nvSpPr>
        <p:spPr>
          <a:xfrm>
            <a:off x="1082986" y="2785361"/>
            <a:ext cx="6515375" cy="2862322"/>
          </a:xfrm>
          <a:prstGeom prst="rect">
            <a:avLst/>
          </a:prstGeom>
          <a:noFill/>
        </p:spPr>
        <p:txBody>
          <a:bodyPr wrap="square" rtlCol="0">
            <a:spAutoFit/>
          </a:bodyPr>
          <a:lstStyle/>
          <a:p>
            <a:pPr marL="285750" indent="-285750">
              <a:buFont typeface="Arial" panose="020B0604020202020204" pitchFamily="34" charset="0"/>
              <a:buChar char="•"/>
            </a:pPr>
            <a:r>
              <a:rPr lang="ru-RU" dirty="0" smtClean="0"/>
              <a:t>Несоблюдение многоступенчатого </a:t>
            </a:r>
            <a:r>
              <a:rPr lang="ru-RU" dirty="0"/>
              <a:t>(</a:t>
            </a:r>
            <a:r>
              <a:rPr lang="en-US" i="1" dirty="0" smtClean="0"/>
              <a:t>multi-tier</a:t>
            </a:r>
            <a:r>
              <a:rPr lang="en-US" dirty="0" smtClean="0"/>
              <a:t>) </a:t>
            </a:r>
            <a:r>
              <a:rPr lang="ru-RU" dirty="0" smtClean="0"/>
              <a:t>положения о разрешении споров до обращения в арбитраж</a:t>
            </a:r>
            <a:r>
              <a:rPr lang="en-US" dirty="0" smtClean="0"/>
              <a:t> – </a:t>
            </a:r>
            <a:r>
              <a:rPr lang="ru-RU" b="1" dirty="0" smtClean="0"/>
              <a:t>вопрос приемлемости, не юрисдикции</a:t>
            </a:r>
            <a:r>
              <a:rPr lang="ru-RU" dirty="0" smtClean="0"/>
              <a:t/>
            </a:r>
            <a:br>
              <a:rPr lang="ru-RU" dirty="0" smtClean="0"/>
            </a:br>
            <a:endParaRPr lang="ru-RU" dirty="0" smtClean="0"/>
          </a:p>
          <a:p>
            <a:pPr marL="285750" indent="-285750">
              <a:buFont typeface="Arial" panose="020B0604020202020204" pitchFamily="34" charset="0"/>
              <a:buChar char="•"/>
            </a:pPr>
            <a:r>
              <a:rPr lang="ru-RU" dirty="0" smtClean="0"/>
              <a:t>Вопрос должен решаться арбитрами, а не английским судом</a:t>
            </a:r>
            <a:br>
              <a:rPr lang="ru-RU" dirty="0" smtClean="0"/>
            </a:br>
            <a:endParaRPr lang="ru-RU" dirty="0" smtClean="0"/>
          </a:p>
          <a:p>
            <a:pPr marL="285750" indent="-285750">
              <a:buFont typeface="Arial" panose="020B0604020202020204" pitchFamily="34" charset="0"/>
              <a:buChar char="•"/>
            </a:pPr>
            <a:r>
              <a:rPr lang="ru-RU" dirty="0" smtClean="0"/>
              <a:t>Несоблюдение многоступенчатой оговорки не может быть основой для возражения об отсутствии юрисдикции у арбитража (</a:t>
            </a:r>
            <a:r>
              <a:rPr lang="en-US" dirty="0" smtClean="0"/>
              <a:t>S. 67 of Arbitration Act </a:t>
            </a:r>
            <a:r>
              <a:rPr lang="ru-RU" dirty="0" smtClean="0"/>
              <a:t>1996) в английском суде </a:t>
            </a:r>
            <a:br>
              <a:rPr lang="ru-RU" dirty="0" smtClean="0"/>
            </a:br>
            <a:r>
              <a:rPr lang="ru-RU" dirty="0" smtClean="0"/>
              <a:t>на этапе отмены</a:t>
            </a:r>
            <a:r>
              <a:rPr lang="en-US" dirty="0" smtClean="0"/>
              <a:t> </a:t>
            </a:r>
            <a:r>
              <a:rPr lang="ru-RU" dirty="0" smtClean="0"/>
              <a:t>арбитражного решения</a:t>
            </a:r>
            <a:endParaRPr lang="ru-RU" dirty="0"/>
          </a:p>
        </p:txBody>
      </p:sp>
      <p:sp>
        <p:nvSpPr>
          <p:cNvPr id="7" name="Прямоугольник 6"/>
          <p:cNvSpPr/>
          <p:nvPr/>
        </p:nvSpPr>
        <p:spPr>
          <a:xfrm>
            <a:off x="1406682" y="5975977"/>
            <a:ext cx="3043462" cy="400110"/>
          </a:xfrm>
          <a:prstGeom prst="rect">
            <a:avLst/>
          </a:prstGeom>
        </p:spPr>
        <p:txBody>
          <a:bodyPr wrap="none">
            <a:spAutoFit/>
          </a:bodyPr>
          <a:lstStyle/>
          <a:p>
            <a:r>
              <a:rPr lang="en-US" sz="2000" baseline="30000" dirty="0" smtClean="0">
                <a:solidFill>
                  <a:schemeClr val="accent2"/>
                </a:solidFill>
                <a:latin typeface="+mj-lt"/>
              </a:rPr>
              <a:t>(NWA</a:t>
            </a:r>
            <a:r>
              <a:rPr lang="en-US" sz="2000" dirty="0" smtClean="0">
                <a:solidFill>
                  <a:schemeClr val="accent2"/>
                </a:solidFill>
                <a:latin typeface="+mj-lt"/>
              </a:rPr>
              <a:t> </a:t>
            </a:r>
            <a:r>
              <a:rPr lang="en-US" sz="2000" baseline="30000" dirty="0" smtClean="0">
                <a:solidFill>
                  <a:schemeClr val="accent2"/>
                </a:solidFill>
                <a:latin typeface="+mj-lt"/>
              </a:rPr>
              <a:t>v</a:t>
            </a:r>
            <a:r>
              <a:rPr lang="en-US" sz="2000" baseline="30000" dirty="0">
                <a:solidFill>
                  <a:schemeClr val="accent2"/>
                </a:solidFill>
                <a:latin typeface="+mj-lt"/>
              </a:rPr>
              <a:t>. </a:t>
            </a:r>
            <a:r>
              <a:rPr lang="en-US" sz="2000" baseline="30000" dirty="0" smtClean="0">
                <a:solidFill>
                  <a:schemeClr val="accent2"/>
                </a:solidFill>
                <a:latin typeface="+mj-lt"/>
              </a:rPr>
              <a:t>NVF [2021</a:t>
            </a:r>
            <a:r>
              <a:rPr lang="en-US" sz="2000" baseline="30000" dirty="0">
                <a:solidFill>
                  <a:schemeClr val="accent2"/>
                </a:solidFill>
                <a:latin typeface="+mj-lt"/>
              </a:rPr>
              <a:t>] EWHC </a:t>
            </a:r>
            <a:r>
              <a:rPr lang="en-US" sz="2000" baseline="30000" dirty="0" smtClean="0">
                <a:solidFill>
                  <a:schemeClr val="accent2"/>
                </a:solidFill>
                <a:latin typeface="+mj-lt"/>
              </a:rPr>
              <a:t>266 </a:t>
            </a:r>
            <a:r>
              <a:rPr lang="en-US" sz="2000" baseline="30000" dirty="0">
                <a:solidFill>
                  <a:schemeClr val="accent2"/>
                </a:solidFill>
                <a:latin typeface="+mj-lt"/>
              </a:rPr>
              <a:t>(</a:t>
            </a:r>
            <a:r>
              <a:rPr lang="en-US" sz="2000" baseline="30000" dirty="0" err="1">
                <a:solidFill>
                  <a:schemeClr val="accent2"/>
                </a:solidFill>
                <a:latin typeface="+mj-lt"/>
              </a:rPr>
              <a:t>Comm</a:t>
            </a:r>
            <a:r>
              <a:rPr lang="en-US" sz="2000" baseline="30000" dirty="0" smtClean="0">
                <a:solidFill>
                  <a:schemeClr val="accent2"/>
                </a:solidFill>
                <a:latin typeface="+mj-lt"/>
              </a:rPr>
              <a:t>))</a:t>
            </a:r>
            <a:r>
              <a:rPr lang="en-US" sz="2000" dirty="0" smtClean="0">
                <a:solidFill>
                  <a:schemeClr val="accent2"/>
                </a:solidFill>
                <a:latin typeface="+mj-lt"/>
              </a:rPr>
              <a:t> </a:t>
            </a:r>
            <a:endParaRPr lang="ru-RU" sz="2000" baseline="30000" dirty="0">
              <a:solidFill>
                <a:schemeClr val="accent2"/>
              </a:solidFill>
              <a:latin typeface="+mj-lt"/>
            </a:endParaRPr>
          </a:p>
        </p:txBody>
      </p:sp>
    </p:spTree>
    <p:extLst>
      <p:ext uri="{BB962C8B-B14F-4D97-AF65-F5344CB8AC3E}">
        <p14:creationId xmlns:p14="http://schemas.microsoft.com/office/powerpoint/2010/main" val="18511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МКА</a:t>
            </a:r>
            <a:r>
              <a:rPr lang="en-US" b="1" dirty="0" smtClean="0"/>
              <a:t>: </a:t>
            </a:r>
            <a:r>
              <a:rPr lang="ru-RU" b="1" dirty="0"/>
              <a:t>Типовой закон ЮНСИТРАЛ </a:t>
            </a:r>
            <a:r>
              <a:rPr lang="ru-RU" b="1" dirty="0" smtClean="0"/>
              <a:t>(2) </a:t>
            </a:r>
            <a:endParaRPr lang="ru-RU"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235" y="2244580"/>
            <a:ext cx="2523445" cy="3818863"/>
          </a:xfrm>
          <a:prstGeom prst="rect">
            <a:avLst/>
          </a:prstGeom>
        </p:spPr>
      </p:pic>
      <p:sp>
        <p:nvSpPr>
          <p:cNvPr id="8" name="TextBox 7"/>
          <p:cNvSpPr txBox="1"/>
          <p:nvPr/>
        </p:nvSpPr>
        <p:spPr>
          <a:xfrm>
            <a:off x="1126216" y="2001073"/>
            <a:ext cx="7363814" cy="646331"/>
          </a:xfrm>
          <a:prstGeom prst="rect">
            <a:avLst/>
          </a:prstGeom>
          <a:noFill/>
        </p:spPr>
        <p:txBody>
          <a:bodyPr wrap="square" rtlCol="0">
            <a:spAutoFit/>
          </a:bodyPr>
          <a:lstStyle/>
          <a:p>
            <a:r>
              <a:rPr lang="ru-RU" b="1" i="1" dirty="0" smtClean="0">
                <a:solidFill>
                  <a:schemeClr val="accent2"/>
                </a:solidFill>
              </a:rPr>
              <a:t>Статья </a:t>
            </a:r>
            <a:r>
              <a:rPr lang="ru-RU" b="1" i="1" dirty="0">
                <a:solidFill>
                  <a:schemeClr val="accent2"/>
                </a:solidFill>
              </a:rPr>
              <a:t>34 Ходатайство об отмене как исключительное </a:t>
            </a:r>
            <a:r>
              <a:rPr lang="ru-RU" b="1" i="1" dirty="0" smtClean="0">
                <a:solidFill>
                  <a:schemeClr val="accent2"/>
                </a:solidFill>
              </a:rPr>
              <a:t>средство </a:t>
            </a:r>
            <a:br>
              <a:rPr lang="ru-RU" b="1" i="1" dirty="0" smtClean="0">
                <a:solidFill>
                  <a:schemeClr val="accent2"/>
                </a:solidFill>
              </a:rPr>
            </a:br>
            <a:r>
              <a:rPr lang="ru-RU" b="1" i="1" dirty="0" smtClean="0">
                <a:solidFill>
                  <a:schemeClr val="accent2"/>
                </a:solidFill>
              </a:rPr>
              <a:t>обжалования </a:t>
            </a:r>
            <a:r>
              <a:rPr lang="ru-RU" b="1" i="1" dirty="0">
                <a:solidFill>
                  <a:schemeClr val="accent2"/>
                </a:solidFill>
              </a:rPr>
              <a:t>арбитражного решения</a:t>
            </a:r>
            <a:endParaRPr lang="ru-RU" b="1" i="1" u="sng" baseline="30000" dirty="0">
              <a:solidFill>
                <a:schemeClr val="accent2"/>
              </a:solidFill>
            </a:endParaRPr>
          </a:p>
        </p:txBody>
      </p:sp>
      <p:sp>
        <p:nvSpPr>
          <p:cNvPr id="9" name="Прямоугольник 8"/>
          <p:cNvSpPr/>
          <p:nvPr/>
        </p:nvSpPr>
        <p:spPr>
          <a:xfrm>
            <a:off x="1126216" y="3616380"/>
            <a:ext cx="7421687" cy="1569660"/>
          </a:xfrm>
          <a:prstGeom prst="rect">
            <a:avLst/>
          </a:prstGeom>
        </p:spPr>
        <p:txBody>
          <a:bodyPr wrap="square">
            <a:spAutoFit/>
          </a:bodyPr>
          <a:lstStyle/>
          <a:p>
            <a:r>
              <a:rPr lang="ru-RU" sz="1600" dirty="0" err="1"/>
              <a:t>iii</a:t>
            </a:r>
            <a:r>
              <a:rPr lang="ru-RU" sz="1600" dirty="0"/>
              <a:t>) арбитражное решение вынесено по спору, не </a:t>
            </a:r>
            <a:r>
              <a:rPr lang="ru-RU" sz="1600" dirty="0" smtClean="0"/>
              <a:t>предусмотренному </a:t>
            </a:r>
            <a:r>
              <a:rPr lang="ru-RU" sz="1600" dirty="0"/>
              <a:t>для разрешения в арбитраже, </a:t>
            </a:r>
            <a:r>
              <a:rPr lang="ru-RU" sz="1600" b="1" u="sng" dirty="0">
                <a:solidFill>
                  <a:schemeClr val="accent2"/>
                </a:solidFill>
              </a:rPr>
              <a:t>или не </a:t>
            </a:r>
            <a:r>
              <a:rPr lang="ru-RU" sz="1600" b="1" u="sng" dirty="0" smtClean="0">
                <a:solidFill>
                  <a:schemeClr val="accent2"/>
                </a:solidFill>
              </a:rPr>
              <a:t>подпадающему под </a:t>
            </a:r>
            <a:r>
              <a:rPr lang="ru-RU" sz="1600" b="1" u="sng" dirty="0">
                <a:solidFill>
                  <a:schemeClr val="accent2"/>
                </a:solidFill>
              </a:rPr>
              <a:t>условия обращения в арбитраж</a:t>
            </a:r>
            <a:r>
              <a:rPr lang="ru-RU" sz="1600" dirty="0"/>
              <a:t>, </a:t>
            </a:r>
            <a:r>
              <a:rPr lang="ru-RU" sz="1600" dirty="0" smtClean="0"/>
              <a:t>или </a:t>
            </a:r>
            <a:r>
              <a:rPr lang="en-US" sz="1600" dirty="0" smtClean="0"/>
              <a:t>[…]</a:t>
            </a:r>
          </a:p>
          <a:p>
            <a:endParaRPr lang="ru-RU" sz="1600" dirty="0"/>
          </a:p>
          <a:p>
            <a:r>
              <a:rPr lang="ru-RU" sz="1600" dirty="0" err="1"/>
              <a:t>iv</a:t>
            </a:r>
            <a:r>
              <a:rPr lang="ru-RU" sz="1600" dirty="0"/>
              <a:t>) </a:t>
            </a:r>
            <a:r>
              <a:rPr lang="ru-RU" sz="1600" b="1" u="sng" dirty="0">
                <a:solidFill>
                  <a:schemeClr val="accent2"/>
                </a:solidFill>
              </a:rPr>
              <a:t>состав арбитражного суда или арбитражная процедура </a:t>
            </a:r>
            <a:r>
              <a:rPr lang="ru-RU" sz="1600" b="1" u="sng" dirty="0" smtClean="0">
                <a:solidFill>
                  <a:schemeClr val="accent2"/>
                </a:solidFill>
              </a:rPr>
              <a:t>не соответствовали </a:t>
            </a:r>
            <a:r>
              <a:rPr lang="ru-RU" sz="1600" b="1" u="sng" dirty="0">
                <a:solidFill>
                  <a:schemeClr val="accent2"/>
                </a:solidFill>
              </a:rPr>
              <a:t>соглашению сторон</a:t>
            </a:r>
            <a:r>
              <a:rPr lang="ru-RU" sz="1600" dirty="0"/>
              <a:t>, </a:t>
            </a:r>
            <a:r>
              <a:rPr lang="en-US" sz="1600" dirty="0"/>
              <a:t>[…]</a:t>
            </a:r>
          </a:p>
        </p:txBody>
      </p:sp>
    </p:spTree>
    <p:extLst>
      <p:ext uri="{BB962C8B-B14F-4D97-AF65-F5344CB8AC3E}">
        <p14:creationId xmlns:p14="http://schemas.microsoft.com/office/powerpoint/2010/main" val="85969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МКА</a:t>
            </a:r>
            <a:r>
              <a:rPr lang="en-US" b="1" dirty="0" smtClean="0"/>
              <a:t>: </a:t>
            </a:r>
            <a:r>
              <a:rPr lang="ru-RU" b="1" dirty="0" smtClean="0"/>
              <a:t>Гонконг (</a:t>
            </a:r>
            <a:r>
              <a:rPr lang="en-US" b="1" dirty="0" smtClean="0"/>
              <a:t>3</a:t>
            </a:r>
            <a:r>
              <a:rPr lang="ru-RU" b="1" dirty="0" smtClean="0"/>
              <a:t>) </a:t>
            </a:r>
            <a:endParaRPr lang="ru-RU" b="1" dirty="0"/>
          </a:p>
        </p:txBody>
      </p:sp>
      <p:sp>
        <p:nvSpPr>
          <p:cNvPr id="3" name="TextBox 2"/>
          <p:cNvSpPr txBox="1"/>
          <p:nvPr/>
        </p:nvSpPr>
        <p:spPr>
          <a:xfrm>
            <a:off x="1201452" y="2070533"/>
            <a:ext cx="6812831" cy="533479"/>
          </a:xfrm>
          <a:prstGeom prst="rect">
            <a:avLst/>
          </a:prstGeom>
          <a:noFill/>
        </p:spPr>
        <p:txBody>
          <a:bodyPr wrap="square" rtlCol="0">
            <a:spAutoFit/>
          </a:bodyPr>
          <a:lstStyle/>
          <a:p>
            <a:endParaRPr lang="ru-RU" sz="1100" b="1" baseline="30000" dirty="0">
              <a:solidFill>
                <a:schemeClr val="accent2"/>
              </a:solidFill>
              <a:latin typeface="+mj-lt"/>
            </a:endParaRPr>
          </a:p>
          <a:p>
            <a:r>
              <a:rPr lang="en-US" sz="3200" b="1" baseline="30000" dirty="0" smtClean="0">
                <a:solidFill>
                  <a:schemeClr val="accent2"/>
                </a:solidFill>
                <a:latin typeface="+mj-lt"/>
              </a:rPr>
              <a:t>C. v. D. [2022] HKCA 729</a:t>
            </a:r>
            <a:endParaRPr lang="ru-RU" sz="3200" b="1" baseline="30000" dirty="0">
              <a:solidFill>
                <a:schemeClr val="accent2"/>
              </a:solidFill>
              <a:latin typeface="+mj-lt"/>
            </a:endParaRPr>
          </a:p>
        </p:txBody>
      </p:sp>
      <p:sp>
        <p:nvSpPr>
          <p:cNvPr id="5" name="TextBox 4"/>
          <p:cNvSpPr txBox="1"/>
          <p:nvPr/>
        </p:nvSpPr>
        <p:spPr>
          <a:xfrm>
            <a:off x="1097280" y="3113655"/>
            <a:ext cx="6515375" cy="369332"/>
          </a:xfrm>
          <a:prstGeom prst="rect">
            <a:avLst/>
          </a:prstGeom>
          <a:noFill/>
        </p:spPr>
        <p:txBody>
          <a:bodyPr wrap="square" rtlCol="0">
            <a:spAutoFit/>
          </a:bodyPr>
          <a:lstStyle/>
          <a:p>
            <a:pPr marL="285750" indent="-285750">
              <a:buFont typeface="Arial" panose="020B0604020202020204" pitchFamily="34" charset="0"/>
              <a:buChar char="•"/>
            </a:pPr>
            <a:endParaRPr lang="ru-RU" dirty="0" smtClean="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451" y="2932306"/>
            <a:ext cx="5569711" cy="2114255"/>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687" y="2712936"/>
            <a:ext cx="1962150" cy="2333625"/>
          </a:xfrm>
          <a:prstGeom prst="rect">
            <a:avLst/>
          </a:prstGeom>
        </p:spPr>
      </p:pic>
      <p:sp>
        <p:nvSpPr>
          <p:cNvPr id="9" name="Прямоугольник 8"/>
          <p:cNvSpPr/>
          <p:nvPr/>
        </p:nvSpPr>
        <p:spPr>
          <a:xfrm>
            <a:off x="8083732" y="5484845"/>
            <a:ext cx="2363083" cy="369332"/>
          </a:xfrm>
          <a:prstGeom prst="rect">
            <a:avLst/>
          </a:prstGeom>
        </p:spPr>
        <p:txBody>
          <a:bodyPr wrap="none">
            <a:spAutoFit/>
          </a:bodyPr>
          <a:lstStyle/>
          <a:p>
            <a:r>
              <a:rPr lang="en-GB" b="1" dirty="0">
                <a:solidFill>
                  <a:schemeClr val="accent2"/>
                </a:solidFill>
                <a:latin typeface="+mj-lt"/>
              </a:rPr>
              <a:t>HH Judge </a:t>
            </a:r>
            <a:r>
              <a:rPr lang="en-GB" b="1" dirty="0" err="1">
                <a:solidFill>
                  <a:schemeClr val="accent2"/>
                </a:solidFill>
                <a:latin typeface="+mj-lt"/>
              </a:rPr>
              <a:t>Mimmie</a:t>
            </a:r>
            <a:r>
              <a:rPr lang="en-GB" b="1" dirty="0">
                <a:solidFill>
                  <a:schemeClr val="accent2"/>
                </a:solidFill>
                <a:latin typeface="+mj-lt"/>
              </a:rPr>
              <a:t> Chan</a:t>
            </a:r>
            <a:endParaRPr lang="ru-RU" dirty="0">
              <a:solidFill>
                <a:schemeClr val="accent2"/>
              </a:solidFill>
              <a:latin typeface="+mj-lt"/>
            </a:endParaRPr>
          </a:p>
        </p:txBody>
      </p:sp>
    </p:spTree>
    <p:extLst>
      <p:ext uri="{BB962C8B-B14F-4D97-AF65-F5344CB8AC3E}">
        <p14:creationId xmlns:p14="http://schemas.microsoft.com/office/powerpoint/2010/main" val="255928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012" y="2171319"/>
            <a:ext cx="5553850" cy="4124901"/>
          </a:xfrm>
          <a:prstGeom prst="rect">
            <a:avLst/>
          </a:prstGeom>
        </p:spPr>
      </p:pic>
      <p:sp>
        <p:nvSpPr>
          <p:cNvPr id="4" name="TextBox 3"/>
          <p:cNvSpPr txBox="1"/>
          <p:nvPr/>
        </p:nvSpPr>
        <p:spPr>
          <a:xfrm>
            <a:off x="1201452" y="1876061"/>
            <a:ext cx="6812831" cy="533479"/>
          </a:xfrm>
          <a:prstGeom prst="rect">
            <a:avLst/>
          </a:prstGeom>
          <a:noFill/>
        </p:spPr>
        <p:txBody>
          <a:bodyPr wrap="square" rtlCol="0">
            <a:spAutoFit/>
          </a:bodyPr>
          <a:lstStyle/>
          <a:p>
            <a:endParaRPr lang="ru-RU" sz="1100" b="1" baseline="30000" dirty="0">
              <a:solidFill>
                <a:schemeClr val="accent2"/>
              </a:solidFill>
              <a:latin typeface="+mj-lt"/>
            </a:endParaRPr>
          </a:p>
          <a:p>
            <a:r>
              <a:rPr lang="en-US" sz="3200" b="1" baseline="30000" dirty="0" smtClean="0">
                <a:solidFill>
                  <a:schemeClr val="accent2"/>
                </a:solidFill>
                <a:latin typeface="+mj-lt"/>
              </a:rPr>
              <a:t>C. v. D. [2022] HKCA 729</a:t>
            </a:r>
            <a:endParaRPr lang="ru-RU" sz="3200" b="1" baseline="30000" dirty="0">
              <a:solidFill>
                <a:schemeClr val="accent2"/>
              </a:solidFill>
              <a:latin typeface="+mj-lt"/>
            </a:endParaRPr>
          </a:p>
        </p:txBody>
      </p:sp>
      <p:sp>
        <p:nvSpPr>
          <p:cNvPr id="6" name="Заголовок 1"/>
          <p:cNvSpPr txBox="1">
            <a:spLocks/>
          </p:cNvSpPr>
          <p:nvPr/>
        </p:nvSpPr>
        <p:spPr>
          <a:xfrm>
            <a:off x="1201452" y="271201"/>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ru-RU" b="1" dirty="0" smtClean="0"/>
              <a:t>МКА</a:t>
            </a:r>
            <a:r>
              <a:rPr lang="en-US" b="1" dirty="0" smtClean="0"/>
              <a:t>: </a:t>
            </a:r>
            <a:r>
              <a:rPr lang="ru-RU" b="1" dirty="0" smtClean="0"/>
              <a:t>Гонконг (</a:t>
            </a:r>
            <a:r>
              <a:rPr lang="ru-RU" b="1" dirty="0"/>
              <a:t>4</a:t>
            </a:r>
            <a:r>
              <a:rPr lang="ru-RU" b="1" dirty="0" smtClean="0"/>
              <a:t>) </a:t>
            </a:r>
            <a:endParaRPr lang="ru-RU" b="1"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861" y="2838912"/>
            <a:ext cx="5016695" cy="2133898"/>
          </a:xfrm>
          <a:prstGeom prst="rect">
            <a:avLst/>
          </a:prstGeom>
        </p:spPr>
      </p:pic>
      <p:sp>
        <p:nvSpPr>
          <p:cNvPr id="11" name="Прямоугольник 10"/>
          <p:cNvSpPr/>
          <p:nvPr/>
        </p:nvSpPr>
        <p:spPr>
          <a:xfrm>
            <a:off x="3217762" y="5995686"/>
            <a:ext cx="3240911" cy="2546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69530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507" y="2796924"/>
            <a:ext cx="3198434" cy="3198434"/>
          </a:xfrm>
          <a:prstGeom prst="rect">
            <a:avLst/>
          </a:prstGeom>
        </p:spPr>
      </p:pic>
      <p:sp>
        <p:nvSpPr>
          <p:cNvPr id="5" name="TextBox 4"/>
          <p:cNvSpPr txBox="1"/>
          <p:nvPr/>
        </p:nvSpPr>
        <p:spPr>
          <a:xfrm>
            <a:off x="1237334" y="647762"/>
            <a:ext cx="9802368" cy="1477328"/>
          </a:xfrm>
          <a:prstGeom prst="rect">
            <a:avLst/>
          </a:prstGeom>
          <a:noFill/>
        </p:spPr>
        <p:txBody>
          <a:bodyPr wrap="square" rtlCol="0">
            <a:spAutoFit/>
          </a:bodyPr>
          <a:lstStyle/>
          <a:p>
            <a:r>
              <a:rPr lang="en-US" i="1" dirty="0" smtClean="0"/>
              <a:t>“It is vital to understand the fundamental distinction between the two concepts. They are indeed different as night and day. It may be difficult to establish the dividing line between the two. There is a twilight zone. </a:t>
            </a:r>
            <a:endParaRPr lang="en-US" i="1" dirty="0" smtClean="0"/>
          </a:p>
          <a:p>
            <a:endParaRPr lang="en-US" i="1" dirty="0" smtClean="0"/>
          </a:p>
          <a:p>
            <a:r>
              <a:rPr lang="en-US" i="1" dirty="0" smtClean="0"/>
              <a:t>But only a fool would argue that the existence of a twilight zone is proof that day and night do not exit.”</a:t>
            </a:r>
            <a:endParaRPr lang="ru-RU" i="1" dirty="0"/>
          </a:p>
        </p:txBody>
      </p:sp>
      <p:sp>
        <p:nvSpPr>
          <p:cNvPr id="6" name="TextBox 5"/>
          <p:cNvSpPr txBox="1"/>
          <p:nvPr/>
        </p:nvSpPr>
        <p:spPr>
          <a:xfrm>
            <a:off x="6138518" y="2067351"/>
            <a:ext cx="4853380" cy="369332"/>
          </a:xfrm>
          <a:prstGeom prst="rect">
            <a:avLst/>
          </a:prstGeom>
          <a:noFill/>
        </p:spPr>
        <p:txBody>
          <a:bodyPr wrap="none" rtlCol="0">
            <a:spAutoFit/>
          </a:bodyPr>
          <a:lstStyle/>
          <a:p>
            <a:r>
              <a:rPr lang="en-US" b="1" dirty="0" smtClean="0"/>
              <a:t>Jan </a:t>
            </a:r>
            <a:r>
              <a:rPr lang="en-US" b="1" dirty="0" err="1" smtClean="0"/>
              <a:t>Paulsson</a:t>
            </a:r>
            <a:r>
              <a:rPr lang="en-US" b="1" dirty="0" smtClean="0"/>
              <a:t>, Jurisdiction and Admissibility, 2005</a:t>
            </a:r>
            <a:endParaRPr lang="ru-RU" b="1" dirty="0"/>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22039" t="10970" r="22939" b="11392"/>
          <a:stretch/>
        </p:blipFill>
        <p:spPr>
          <a:xfrm>
            <a:off x="7473250" y="2716333"/>
            <a:ext cx="2323831" cy="3279025"/>
          </a:xfrm>
          <a:prstGeom prst="rect">
            <a:avLst/>
          </a:prstGeom>
        </p:spPr>
      </p:pic>
    </p:spTree>
    <p:extLst>
      <p:ext uri="{BB962C8B-B14F-4D97-AF65-F5344CB8AC3E}">
        <p14:creationId xmlns:p14="http://schemas.microsoft.com/office/powerpoint/2010/main" val="23156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Outline</a:t>
            </a:r>
            <a:endParaRPr lang="ru-RU" b="1" dirty="0"/>
          </a:p>
        </p:txBody>
      </p:sp>
      <p:sp>
        <p:nvSpPr>
          <p:cNvPr id="4" name="TextBox 3"/>
          <p:cNvSpPr txBox="1"/>
          <p:nvPr/>
        </p:nvSpPr>
        <p:spPr>
          <a:xfrm>
            <a:off x="1183544" y="2135204"/>
            <a:ext cx="3802524" cy="2585323"/>
          </a:xfrm>
          <a:prstGeom prst="rect">
            <a:avLst/>
          </a:prstGeom>
          <a:noFill/>
        </p:spPr>
        <p:txBody>
          <a:bodyPr wrap="square" rtlCol="0">
            <a:spAutoFit/>
          </a:bodyPr>
          <a:lstStyle/>
          <a:p>
            <a:pPr marL="285750" indent="-285750">
              <a:buFont typeface="Arial" panose="020B0604020202020204" pitchFamily="34" charset="0"/>
              <a:buChar char="•"/>
            </a:pPr>
            <a:r>
              <a:rPr lang="ru-RU" b="1" dirty="0" smtClean="0"/>
              <a:t>Что? </a:t>
            </a:r>
          </a:p>
          <a:p>
            <a:r>
              <a:rPr lang="ru-RU" dirty="0" smtClean="0"/>
              <a:t>Постановка проблемы</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b="1" dirty="0" smtClean="0"/>
              <a:t>Где? </a:t>
            </a:r>
          </a:p>
          <a:p>
            <a:r>
              <a:rPr lang="ru-RU" dirty="0" smtClean="0"/>
              <a:t>Подходы юрисдикционных органов</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b="1" dirty="0" smtClean="0"/>
              <a:t>Зачем? </a:t>
            </a:r>
          </a:p>
          <a:p>
            <a:r>
              <a:rPr lang="ru-RU" dirty="0" smtClean="0"/>
              <a:t>Практические последствия</a:t>
            </a:r>
            <a:endParaRPr lang="ru-RU" dirty="0"/>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675" y="1968394"/>
            <a:ext cx="5812005" cy="3756008"/>
          </a:xfrm>
          <a:prstGeom prst="rect">
            <a:avLst/>
          </a:prstGeom>
        </p:spPr>
      </p:pic>
    </p:spTree>
    <p:extLst>
      <p:ext uri="{BB962C8B-B14F-4D97-AF65-F5344CB8AC3E}">
        <p14:creationId xmlns:p14="http://schemas.microsoft.com/office/powerpoint/2010/main" val="69881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Международный Суд ООН (1)</a:t>
            </a:r>
            <a:endParaRPr lang="ru-RU" b="1" dirty="0"/>
          </a:p>
        </p:txBody>
      </p:sp>
      <p:sp>
        <p:nvSpPr>
          <p:cNvPr id="4" name="TextBox 3"/>
          <p:cNvSpPr txBox="1"/>
          <p:nvPr/>
        </p:nvSpPr>
        <p:spPr>
          <a:xfrm>
            <a:off x="1097280" y="1920060"/>
            <a:ext cx="10621108" cy="646331"/>
          </a:xfrm>
          <a:prstGeom prst="rect">
            <a:avLst/>
          </a:prstGeom>
          <a:noFill/>
        </p:spPr>
        <p:txBody>
          <a:bodyPr wrap="square" rtlCol="0">
            <a:spAutoFit/>
          </a:bodyPr>
          <a:lstStyle/>
          <a:p>
            <a:r>
              <a:rPr lang="ru-RU" dirty="0" smtClean="0">
                <a:solidFill>
                  <a:schemeClr val="accent2"/>
                </a:solidFill>
              </a:rPr>
              <a:t>Регламент МС ООН</a:t>
            </a:r>
            <a:r>
              <a:rPr lang="en-US" dirty="0" smtClean="0">
                <a:solidFill>
                  <a:schemeClr val="accent2"/>
                </a:solidFill>
              </a:rPr>
              <a:t> (</a:t>
            </a:r>
            <a:r>
              <a:rPr lang="ru-RU" dirty="0" smtClean="0">
                <a:solidFill>
                  <a:schemeClr val="accent2"/>
                </a:solidFill>
              </a:rPr>
              <a:t>редакция от 21 октября 2019 г.)</a:t>
            </a:r>
          </a:p>
          <a:p>
            <a:r>
              <a:rPr lang="ru-RU" b="1" i="1" dirty="0" smtClean="0">
                <a:solidFill>
                  <a:schemeClr val="accent2"/>
                </a:solidFill>
              </a:rPr>
              <a:t>Статья 79</a:t>
            </a:r>
            <a:endParaRPr lang="ru-RU" b="1" i="1" u="sng" baseline="30000" dirty="0">
              <a:solidFill>
                <a:schemeClr val="accent2"/>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450" y="2937690"/>
            <a:ext cx="5890116" cy="200872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128" y="4831678"/>
            <a:ext cx="6008823" cy="1467743"/>
          </a:xfrm>
          <a:prstGeom prst="rect">
            <a:avLst/>
          </a:prstGeom>
        </p:spPr>
      </p:pic>
      <p:sp>
        <p:nvSpPr>
          <p:cNvPr id="6" name="Прямоугольник 5"/>
          <p:cNvSpPr/>
          <p:nvPr/>
        </p:nvSpPr>
        <p:spPr>
          <a:xfrm>
            <a:off x="9409436" y="4388446"/>
            <a:ext cx="1636987" cy="369332"/>
          </a:xfrm>
          <a:prstGeom prst="rect">
            <a:avLst/>
          </a:prstGeom>
        </p:spPr>
        <p:txBody>
          <a:bodyPr wrap="none">
            <a:spAutoFit/>
          </a:bodyPr>
          <a:lstStyle/>
          <a:p>
            <a:r>
              <a:rPr lang="ru-RU" b="1" i="1" dirty="0">
                <a:solidFill>
                  <a:schemeClr val="accent2"/>
                </a:solidFill>
              </a:rPr>
              <a:t>Статья </a:t>
            </a:r>
            <a:r>
              <a:rPr lang="ru-RU" b="1" i="1" dirty="0" smtClean="0">
                <a:solidFill>
                  <a:schemeClr val="accent2"/>
                </a:solidFill>
              </a:rPr>
              <a:t>79</a:t>
            </a:r>
            <a:r>
              <a:rPr lang="en-US" b="1" i="1" dirty="0" smtClean="0">
                <a:solidFill>
                  <a:schemeClr val="accent2"/>
                </a:solidFill>
              </a:rPr>
              <a:t> </a:t>
            </a:r>
            <a:r>
              <a:rPr lang="en-US" b="1" dirty="0" err="1" smtClean="0">
                <a:solidFill>
                  <a:schemeClr val="accent2"/>
                </a:solidFill>
              </a:rPr>
              <a:t>bis</a:t>
            </a:r>
            <a:endParaRPr lang="ru-RU" b="1" u="sng" baseline="30000" dirty="0">
              <a:solidFill>
                <a:schemeClr val="accent2"/>
              </a:solidFill>
            </a:endParaRPr>
          </a:p>
        </p:txBody>
      </p:sp>
      <p:cxnSp>
        <p:nvCxnSpPr>
          <p:cNvPr id="8" name="Прямая соединительная линия 7"/>
          <p:cNvCxnSpPr/>
          <p:nvPr/>
        </p:nvCxnSpPr>
        <p:spPr>
          <a:xfrm>
            <a:off x="6072477" y="3407434"/>
            <a:ext cx="86264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flipV="1">
            <a:off x="1250311" y="3609880"/>
            <a:ext cx="5745193" cy="2184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Прямая соединительная линия 13"/>
          <p:cNvCxnSpPr/>
          <p:nvPr/>
        </p:nvCxnSpPr>
        <p:spPr>
          <a:xfrm flipV="1">
            <a:off x="1250311" y="3812875"/>
            <a:ext cx="629729" cy="8626"/>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Прямая соединительная линия 15"/>
          <p:cNvCxnSpPr/>
          <p:nvPr/>
        </p:nvCxnSpPr>
        <p:spPr>
          <a:xfrm>
            <a:off x="1235449" y="4362568"/>
            <a:ext cx="86264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a:off x="5382883" y="5354607"/>
            <a:ext cx="5772797" cy="2398"/>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Прямая соединительная линия 18"/>
          <p:cNvCxnSpPr/>
          <p:nvPr/>
        </p:nvCxnSpPr>
        <p:spPr>
          <a:xfrm>
            <a:off x="5422140" y="5602559"/>
            <a:ext cx="5772797" cy="2398"/>
          </a:xfrm>
          <a:prstGeom prst="line">
            <a:avLst/>
          </a:prstGeom>
        </p:spPr>
        <p:style>
          <a:lnRef idx="1">
            <a:schemeClr val="accent2"/>
          </a:lnRef>
          <a:fillRef idx="0">
            <a:schemeClr val="accent2"/>
          </a:fillRef>
          <a:effectRef idx="0">
            <a:schemeClr val="accent2"/>
          </a:effectRef>
          <a:fontRef idx="minor">
            <a:schemeClr val="tx1"/>
          </a:fontRef>
        </p:style>
      </p:cxn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038" y="2033251"/>
            <a:ext cx="3412458" cy="2245357"/>
          </a:xfrm>
          <a:prstGeom prst="rect">
            <a:avLst/>
          </a:prstGeom>
        </p:spPr>
      </p:pic>
    </p:spTree>
    <p:extLst>
      <p:ext uri="{BB962C8B-B14F-4D97-AF65-F5344CB8AC3E}">
        <p14:creationId xmlns:p14="http://schemas.microsoft.com/office/powerpoint/2010/main" val="158607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Международный Суд ООН (2)</a:t>
            </a:r>
            <a:endParaRPr lang="ru-RU" b="1" dirty="0"/>
          </a:p>
        </p:txBody>
      </p:sp>
      <p:sp>
        <p:nvSpPr>
          <p:cNvPr id="4" name="TextBox 3"/>
          <p:cNvSpPr txBox="1"/>
          <p:nvPr/>
        </p:nvSpPr>
        <p:spPr>
          <a:xfrm>
            <a:off x="1320339" y="3993050"/>
            <a:ext cx="10355514" cy="1354217"/>
          </a:xfrm>
          <a:prstGeom prst="rect">
            <a:avLst/>
          </a:prstGeom>
          <a:noFill/>
        </p:spPr>
        <p:txBody>
          <a:bodyPr wrap="square" rtlCol="0">
            <a:spAutoFit/>
          </a:bodyPr>
          <a:lstStyle/>
          <a:p>
            <a:r>
              <a:rPr lang="en-US" b="1" dirty="0">
                <a:latin typeface="+mj-lt"/>
              </a:rPr>
              <a:t>A</a:t>
            </a:r>
            <a:r>
              <a:rPr lang="en-US" b="1" dirty="0" smtClean="0">
                <a:latin typeface="+mj-lt"/>
              </a:rPr>
              <a:t> </a:t>
            </a:r>
            <a:r>
              <a:rPr lang="en-US" b="1" dirty="0">
                <a:latin typeface="+mj-lt"/>
              </a:rPr>
              <a:t>preliminary objection to admissibility covers a </a:t>
            </a:r>
            <a:r>
              <a:rPr lang="en-US" b="1" dirty="0" smtClean="0">
                <a:latin typeface="+mj-lt"/>
              </a:rPr>
              <a:t>more disparate </a:t>
            </a:r>
            <a:r>
              <a:rPr lang="en-US" b="1" dirty="0">
                <a:latin typeface="+mj-lt"/>
              </a:rPr>
              <a:t>range of possibilities. Essentially such an</a:t>
            </a:r>
          </a:p>
          <a:p>
            <a:r>
              <a:rPr lang="en-US" b="1" dirty="0">
                <a:latin typeface="+mj-lt"/>
              </a:rPr>
              <a:t>objection consists in the contention that </a:t>
            </a:r>
            <a:r>
              <a:rPr lang="en-US" b="1" u="sng" dirty="0">
                <a:latin typeface="+mj-lt"/>
              </a:rPr>
              <a:t>there exists </a:t>
            </a:r>
            <a:r>
              <a:rPr lang="en-US" b="1" u="sng" dirty="0" smtClean="0">
                <a:latin typeface="+mj-lt"/>
              </a:rPr>
              <a:t>a legal </a:t>
            </a:r>
            <a:r>
              <a:rPr lang="en-US" b="1" u="sng" dirty="0">
                <a:latin typeface="+mj-lt"/>
              </a:rPr>
              <a:t>reason, even when there is jurisdiction, why the</a:t>
            </a:r>
          </a:p>
          <a:p>
            <a:r>
              <a:rPr lang="en-US" b="1" u="sng" dirty="0">
                <a:latin typeface="+mj-lt"/>
              </a:rPr>
              <a:t>Court should decline to hear the case, or more usually</a:t>
            </a:r>
            <a:r>
              <a:rPr lang="en-US" b="1" u="sng" dirty="0" smtClean="0">
                <a:latin typeface="+mj-lt"/>
              </a:rPr>
              <a:t>, </a:t>
            </a:r>
            <a:r>
              <a:rPr lang="en-GB" b="1" u="sng" dirty="0" smtClean="0">
                <a:latin typeface="+mj-lt"/>
              </a:rPr>
              <a:t>a </a:t>
            </a:r>
            <a:r>
              <a:rPr lang="en-GB" b="1" u="sng" dirty="0">
                <a:latin typeface="+mj-lt"/>
              </a:rPr>
              <a:t>specific claim therein</a:t>
            </a:r>
            <a:r>
              <a:rPr lang="en-GB" b="1" dirty="0" smtClean="0">
                <a:latin typeface="+mj-lt"/>
              </a:rPr>
              <a:t>.</a:t>
            </a:r>
            <a:endParaRPr lang="en-US" b="1" dirty="0" smtClean="0">
              <a:latin typeface="+mj-lt"/>
            </a:endParaRPr>
          </a:p>
          <a:p>
            <a:r>
              <a:rPr lang="ru-RU" sz="1400" dirty="0" smtClean="0">
                <a:latin typeface="+mj-lt"/>
              </a:rPr>
              <a:t>(</a:t>
            </a:r>
            <a:r>
              <a:rPr lang="en-US" sz="1400" i="1" dirty="0" smtClean="0">
                <a:latin typeface="+mj-lt"/>
              </a:rPr>
              <a:t>Application </a:t>
            </a:r>
            <a:r>
              <a:rPr lang="en-US" sz="1400" i="1" dirty="0">
                <a:latin typeface="+mj-lt"/>
              </a:rPr>
              <a:t>of the Convention on the Prevention and Punishment of the Crime </a:t>
            </a:r>
            <a:r>
              <a:rPr lang="en-US" sz="1400" i="1" dirty="0" smtClean="0">
                <a:latin typeface="+mj-lt"/>
              </a:rPr>
              <a:t>of </a:t>
            </a:r>
            <a:r>
              <a:rPr lang="en-GB" sz="1400" i="1" dirty="0" smtClean="0">
                <a:latin typeface="+mj-lt"/>
              </a:rPr>
              <a:t>Genocide </a:t>
            </a:r>
            <a:r>
              <a:rPr lang="en-GB" sz="1400" i="1" dirty="0">
                <a:latin typeface="+mj-lt"/>
              </a:rPr>
              <a:t>(Croatia v. Serbia), </a:t>
            </a:r>
            <a:r>
              <a:rPr lang="en-GB" sz="1400" dirty="0">
                <a:latin typeface="+mj-lt"/>
              </a:rPr>
              <a:t>Preliminary Objections, Judgment, I.C.J. Reports 2008, p</a:t>
            </a:r>
            <a:r>
              <a:rPr lang="en-GB" sz="1400" dirty="0" smtClean="0">
                <a:latin typeface="+mj-lt"/>
              </a:rPr>
              <a:t>. 412</a:t>
            </a:r>
            <a:r>
              <a:rPr lang="en-GB" sz="1400" dirty="0">
                <a:latin typeface="+mj-lt"/>
              </a:rPr>
              <a:t>, para. </a:t>
            </a:r>
            <a:r>
              <a:rPr lang="en-GB" sz="1400" dirty="0" smtClean="0">
                <a:latin typeface="+mj-lt"/>
              </a:rPr>
              <a:t>120</a:t>
            </a:r>
            <a:r>
              <a:rPr lang="ru-RU" sz="1400" dirty="0" smtClean="0">
                <a:latin typeface="+mj-lt"/>
              </a:rPr>
              <a:t>)</a:t>
            </a:r>
            <a:r>
              <a:rPr lang="en-GB" sz="1400" dirty="0" smtClean="0">
                <a:latin typeface="+mj-lt"/>
              </a:rPr>
              <a:t>.</a:t>
            </a:r>
            <a:endParaRPr lang="ru-RU" sz="1400" dirty="0">
              <a:latin typeface="+mj-lt"/>
            </a:endParaRPr>
          </a:p>
        </p:txBody>
      </p:sp>
      <p:sp>
        <p:nvSpPr>
          <p:cNvPr id="3" name="Прямоугольник 2"/>
          <p:cNvSpPr/>
          <p:nvPr/>
        </p:nvSpPr>
        <p:spPr>
          <a:xfrm>
            <a:off x="1225449" y="2139004"/>
            <a:ext cx="10243370" cy="1169551"/>
          </a:xfrm>
          <a:prstGeom prst="rect">
            <a:avLst/>
          </a:prstGeom>
        </p:spPr>
        <p:txBody>
          <a:bodyPr wrap="square">
            <a:spAutoFit/>
          </a:bodyPr>
          <a:lstStyle/>
          <a:p>
            <a:r>
              <a:rPr lang="en-US" b="1" dirty="0" smtClean="0">
                <a:latin typeface="+mj-lt"/>
              </a:rPr>
              <a:t>Objections </a:t>
            </a:r>
            <a:r>
              <a:rPr lang="en-US" b="1" dirty="0">
                <a:latin typeface="+mj-lt"/>
              </a:rPr>
              <a:t>to admissibility (</a:t>
            </a:r>
            <a:r>
              <a:rPr lang="en-US" b="1" dirty="0" err="1">
                <a:latin typeface="+mj-lt"/>
              </a:rPr>
              <a:t>recevabilité</a:t>
            </a:r>
            <a:r>
              <a:rPr lang="en-US" b="1" dirty="0">
                <a:latin typeface="+mj-lt"/>
              </a:rPr>
              <a:t>) normally take the form of an assertion that, </a:t>
            </a:r>
            <a:r>
              <a:rPr lang="en-US" b="1" u="sng" dirty="0">
                <a:latin typeface="+mj-lt"/>
              </a:rPr>
              <a:t>even if the Court has jurisdiction and the fact stated by the applicant State are assumed to be correct, nonetheless there are reasons why the Court should not proceed to an examination of the merits</a:t>
            </a:r>
            <a:r>
              <a:rPr lang="en-US" b="1" dirty="0" smtClean="0">
                <a:latin typeface="+mj-lt"/>
              </a:rPr>
              <a:t>.</a:t>
            </a:r>
          </a:p>
          <a:p>
            <a:r>
              <a:rPr lang="en-US" sz="1400" dirty="0" smtClean="0">
                <a:latin typeface="+mj-lt"/>
              </a:rPr>
              <a:t>(</a:t>
            </a:r>
            <a:r>
              <a:rPr lang="en-US" sz="1400" i="1" dirty="0" smtClean="0">
                <a:latin typeface="+mj-lt"/>
              </a:rPr>
              <a:t>Case </a:t>
            </a:r>
            <a:r>
              <a:rPr lang="en-US" sz="1400" i="1" dirty="0">
                <a:latin typeface="+mj-lt"/>
              </a:rPr>
              <a:t>concerning Oil Platforms (Iran v. United States of America) </a:t>
            </a:r>
            <a:r>
              <a:rPr lang="en-US" sz="1400" dirty="0">
                <a:latin typeface="+mj-lt"/>
              </a:rPr>
              <a:t>Merits, Judgement [2003] ICJ Rep. 161 para. </a:t>
            </a:r>
            <a:r>
              <a:rPr lang="en-US" sz="1400" dirty="0" smtClean="0">
                <a:latin typeface="+mj-lt"/>
              </a:rPr>
              <a:t>29)</a:t>
            </a:r>
            <a:endParaRPr lang="ru-RU" sz="1400" dirty="0">
              <a:latin typeface="+mj-lt"/>
            </a:endParaRPr>
          </a:p>
        </p:txBody>
      </p:sp>
    </p:spTree>
    <p:extLst>
      <p:ext uri="{BB962C8B-B14F-4D97-AF65-F5344CB8AC3E}">
        <p14:creationId xmlns:p14="http://schemas.microsoft.com/office/powerpoint/2010/main" val="38365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Международный Суд ООН (3) </a:t>
            </a:r>
            <a:endParaRPr lang="ru-RU" b="1" dirty="0"/>
          </a:p>
        </p:txBody>
      </p:sp>
      <p:sp>
        <p:nvSpPr>
          <p:cNvPr id="4" name="TextBox 3"/>
          <p:cNvSpPr txBox="1"/>
          <p:nvPr/>
        </p:nvSpPr>
        <p:spPr>
          <a:xfrm>
            <a:off x="1415232" y="2112491"/>
            <a:ext cx="9523062" cy="3693319"/>
          </a:xfrm>
          <a:prstGeom prst="rect">
            <a:avLst/>
          </a:prstGeom>
          <a:noFill/>
        </p:spPr>
        <p:txBody>
          <a:bodyPr wrap="square" rtlCol="0">
            <a:spAutoFit/>
          </a:bodyPr>
          <a:lstStyle/>
          <a:p>
            <a:pPr marL="285750" indent="-285750">
              <a:buFont typeface="Wingdings" panose="05000000000000000000" pitchFamily="2" charset="2"/>
              <a:buChar char="§"/>
            </a:pPr>
            <a:r>
              <a:rPr lang="ru-RU" dirty="0">
                <a:latin typeface="+mj-lt"/>
              </a:rPr>
              <a:t>Отсутствие спорных вопросов в </a:t>
            </a:r>
            <a:r>
              <a:rPr lang="ru-RU" dirty="0" smtClean="0">
                <a:latin typeface="+mj-lt"/>
              </a:rPr>
              <a:t>деле - </a:t>
            </a:r>
            <a:r>
              <a:rPr lang="en-US" dirty="0" smtClean="0">
                <a:latin typeface="+mj-lt"/>
              </a:rPr>
              <a:t>Mootness </a:t>
            </a:r>
            <a:r>
              <a:rPr lang="en-US" dirty="0">
                <a:latin typeface="+mj-lt"/>
              </a:rPr>
              <a:t>of the </a:t>
            </a:r>
            <a:r>
              <a:rPr lang="en-US" dirty="0" smtClean="0">
                <a:latin typeface="+mj-lt"/>
              </a:rPr>
              <a:t>dispute (</a:t>
            </a:r>
            <a:r>
              <a:rPr lang="en-US" i="1" dirty="0" smtClean="0">
                <a:latin typeface="+mj-lt"/>
              </a:rPr>
              <a:t>Nuclear Tests </a:t>
            </a:r>
            <a:r>
              <a:rPr lang="en-US" dirty="0" smtClean="0">
                <a:latin typeface="+mj-lt"/>
              </a:rPr>
              <a:t>cases) </a:t>
            </a:r>
          </a:p>
          <a:p>
            <a:endParaRPr lang="ru-RU" dirty="0" smtClean="0">
              <a:latin typeface="+mj-lt"/>
            </a:endParaRPr>
          </a:p>
          <a:p>
            <a:pPr marL="285750" indent="-285750">
              <a:buFont typeface="Wingdings" panose="05000000000000000000" pitchFamily="2" charset="2"/>
              <a:buChar char="§"/>
            </a:pPr>
            <a:r>
              <a:rPr lang="ru-RU" dirty="0" smtClean="0">
                <a:latin typeface="+mj-lt"/>
              </a:rPr>
              <a:t>Запоздалое обращение с требованиями - </a:t>
            </a:r>
            <a:r>
              <a:rPr lang="en-US" dirty="0" smtClean="0">
                <a:latin typeface="+mj-lt"/>
              </a:rPr>
              <a:t>Delay in </a:t>
            </a:r>
            <a:r>
              <a:rPr lang="en-US" dirty="0">
                <a:latin typeface="+mj-lt"/>
              </a:rPr>
              <a:t>submitting the case (</a:t>
            </a:r>
            <a:r>
              <a:rPr lang="en-US" i="1" dirty="0">
                <a:latin typeface="+mj-lt"/>
              </a:rPr>
              <a:t>Certain Phosphate Lands in </a:t>
            </a:r>
            <a:r>
              <a:rPr lang="en-US" i="1" dirty="0" smtClean="0">
                <a:latin typeface="+mj-lt"/>
              </a:rPr>
              <a:t>Nauru</a:t>
            </a:r>
            <a:r>
              <a:rPr lang="en-US" dirty="0" smtClean="0">
                <a:latin typeface="+mj-lt"/>
              </a:rPr>
              <a:t>)</a:t>
            </a:r>
          </a:p>
          <a:p>
            <a:endParaRPr lang="en-US" dirty="0" smtClean="0">
              <a:latin typeface="+mj-lt"/>
            </a:endParaRPr>
          </a:p>
          <a:p>
            <a:pPr marL="285750" indent="-285750">
              <a:buFont typeface="Wingdings" panose="05000000000000000000" pitchFamily="2" charset="2"/>
              <a:buChar char="§"/>
            </a:pPr>
            <a:r>
              <a:rPr lang="ru-RU" dirty="0">
                <a:latin typeface="+mj-lt"/>
              </a:rPr>
              <a:t>Отсутствие</a:t>
            </a:r>
            <a:r>
              <a:rPr lang="en-US" dirty="0">
                <a:latin typeface="+mj-lt"/>
              </a:rPr>
              <a:t> </a:t>
            </a:r>
            <a:r>
              <a:rPr lang="ru-RU" dirty="0">
                <a:latin typeface="+mj-lt"/>
              </a:rPr>
              <a:t>права на иск или правового интереса в споре </a:t>
            </a:r>
            <a:r>
              <a:rPr lang="en-US" dirty="0">
                <a:latin typeface="+mj-lt"/>
              </a:rPr>
              <a:t>- Lack of standing or legal interest in the dispute (</a:t>
            </a:r>
            <a:r>
              <a:rPr lang="en-US" i="1" dirty="0">
                <a:latin typeface="+mj-lt"/>
              </a:rPr>
              <a:t>South </a:t>
            </a:r>
            <a:r>
              <a:rPr lang="en-US" i="1" dirty="0" smtClean="0">
                <a:latin typeface="+mj-lt"/>
              </a:rPr>
              <a:t>West Africa </a:t>
            </a:r>
            <a:r>
              <a:rPr lang="en-US" dirty="0">
                <a:latin typeface="+mj-lt"/>
              </a:rPr>
              <a:t>c</a:t>
            </a:r>
            <a:r>
              <a:rPr lang="en-US" dirty="0" smtClean="0">
                <a:latin typeface="+mj-lt"/>
              </a:rPr>
              <a:t>ases)</a:t>
            </a:r>
            <a:endParaRPr lang="ru-RU" dirty="0" smtClean="0">
              <a:latin typeface="+mj-lt"/>
            </a:endParaRPr>
          </a:p>
          <a:p>
            <a:endParaRPr lang="en-US" dirty="0">
              <a:latin typeface="+mj-lt"/>
            </a:endParaRPr>
          </a:p>
          <a:p>
            <a:pPr marL="285750" indent="-285750">
              <a:buFont typeface="Wingdings" panose="05000000000000000000" pitchFamily="2" charset="2"/>
              <a:buChar char="§"/>
            </a:pPr>
            <a:r>
              <a:rPr lang="ru-RU" dirty="0" smtClean="0">
                <a:latin typeface="+mj-lt"/>
              </a:rPr>
              <a:t>Неучастие в процессе третьих лиц, чьи права и обязанности могут быть затронуты - </a:t>
            </a:r>
            <a:r>
              <a:rPr lang="en-US" dirty="0" smtClean="0">
                <a:latin typeface="+mj-lt"/>
              </a:rPr>
              <a:t>Lack </a:t>
            </a:r>
            <a:r>
              <a:rPr lang="en-US" dirty="0">
                <a:latin typeface="+mj-lt"/>
              </a:rPr>
              <a:t>of indispensable </a:t>
            </a:r>
            <a:r>
              <a:rPr lang="en-US" dirty="0" smtClean="0">
                <a:latin typeface="+mj-lt"/>
              </a:rPr>
              <a:t>third </a:t>
            </a:r>
            <a:r>
              <a:rPr lang="en-US" dirty="0">
                <a:latin typeface="+mj-lt"/>
              </a:rPr>
              <a:t>parties </a:t>
            </a:r>
            <a:r>
              <a:rPr lang="en-US" dirty="0" smtClean="0">
                <a:latin typeface="+mj-lt"/>
              </a:rPr>
              <a:t>(</a:t>
            </a:r>
            <a:r>
              <a:rPr lang="en-US" i="1" dirty="0" smtClean="0">
                <a:latin typeface="+mj-lt"/>
              </a:rPr>
              <a:t>Monetary Gold </a:t>
            </a:r>
            <a:r>
              <a:rPr lang="en-US" dirty="0" smtClean="0">
                <a:latin typeface="+mj-lt"/>
              </a:rPr>
              <a:t>principle)</a:t>
            </a:r>
          </a:p>
          <a:p>
            <a:endParaRPr lang="en-US" dirty="0">
              <a:latin typeface="+mj-lt"/>
            </a:endParaRPr>
          </a:p>
          <a:p>
            <a:pPr marL="285750" indent="-285750">
              <a:buFont typeface="Wingdings" panose="05000000000000000000" pitchFamily="2" charset="2"/>
              <a:buChar char="§"/>
            </a:pPr>
            <a:r>
              <a:rPr lang="ru-RU" dirty="0" err="1" smtClean="0">
                <a:latin typeface="+mj-lt"/>
              </a:rPr>
              <a:t>Неисчерпание</a:t>
            </a:r>
            <a:r>
              <a:rPr lang="ru-RU" dirty="0" smtClean="0">
                <a:latin typeface="+mj-lt"/>
              </a:rPr>
              <a:t> национальных средств правовой защиты - </a:t>
            </a:r>
            <a:r>
              <a:rPr lang="en-US" dirty="0" smtClean="0">
                <a:latin typeface="+mj-lt"/>
              </a:rPr>
              <a:t>Failure </a:t>
            </a:r>
            <a:r>
              <a:rPr lang="en-US" dirty="0">
                <a:latin typeface="+mj-lt"/>
              </a:rPr>
              <a:t>to exhaust local </a:t>
            </a:r>
            <a:r>
              <a:rPr lang="en-US" dirty="0" smtClean="0">
                <a:latin typeface="+mj-lt"/>
              </a:rPr>
              <a:t>remedies</a:t>
            </a:r>
            <a:r>
              <a:rPr lang="ru-RU" dirty="0" smtClean="0">
                <a:latin typeface="+mj-lt"/>
              </a:rPr>
              <a:t> (</a:t>
            </a:r>
            <a:r>
              <a:rPr lang="en-US" i="1" dirty="0" smtClean="0">
                <a:latin typeface="+mj-lt"/>
              </a:rPr>
              <a:t>Interhandel; ELSI</a:t>
            </a:r>
            <a:r>
              <a:rPr lang="en-US" dirty="0" smtClean="0">
                <a:latin typeface="+mj-lt"/>
              </a:rPr>
              <a:t>)</a:t>
            </a:r>
            <a:endParaRPr lang="ru-RU" dirty="0">
              <a:latin typeface="+mj-lt"/>
            </a:endParaRPr>
          </a:p>
        </p:txBody>
      </p:sp>
    </p:spTree>
    <p:extLst>
      <p:ext uri="{BB962C8B-B14F-4D97-AF65-F5344CB8AC3E}">
        <p14:creationId xmlns:p14="http://schemas.microsoft.com/office/powerpoint/2010/main" val="418158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ЕСПЧ</a:t>
            </a:r>
            <a:endParaRPr lang="ru-RU" b="1" dirty="0"/>
          </a:p>
        </p:txBody>
      </p:sp>
      <p:sp>
        <p:nvSpPr>
          <p:cNvPr id="5" name="TextBox 4"/>
          <p:cNvSpPr txBox="1"/>
          <p:nvPr/>
        </p:nvSpPr>
        <p:spPr>
          <a:xfrm>
            <a:off x="1097280" y="1756687"/>
            <a:ext cx="10621108" cy="646331"/>
          </a:xfrm>
          <a:prstGeom prst="rect">
            <a:avLst/>
          </a:prstGeom>
          <a:noFill/>
        </p:spPr>
        <p:txBody>
          <a:bodyPr wrap="square" rtlCol="0">
            <a:spAutoFit/>
          </a:bodyPr>
          <a:lstStyle/>
          <a:p>
            <a:r>
              <a:rPr lang="ru-RU" dirty="0" smtClean="0">
                <a:solidFill>
                  <a:schemeClr val="accent2"/>
                </a:solidFill>
              </a:rPr>
              <a:t>Конвенция о защите прав человека и основных свобод от 4 ноября 1950 г.</a:t>
            </a:r>
          </a:p>
          <a:p>
            <a:r>
              <a:rPr lang="ru-RU" b="1" i="1" dirty="0" smtClean="0">
                <a:solidFill>
                  <a:schemeClr val="accent2"/>
                </a:solidFill>
              </a:rPr>
              <a:t>Статья 35. Условия приемлемости</a:t>
            </a:r>
            <a:endParaRPr lang="ru-RU" b="1" i="1" u="sng" baseline="30000" dirty="0">
              <a:solidFill>
                <a:schemeClr val="accent2"/>
              </a:solidFill>
            </a:endParaRPr>
          </a:p>
        </p:txBody>
      </p:sp>
      <p:sp>
        <p:nvSpPr>
          <p:cNvPr id="8" name="Прямоугольник 7"/>
          <p:cNvSpPr/>
          <p:nvPr/>
        </p:nvSpPr>
        <p:spPr>
          <a:xfrm>
            <a:off x="1097280" y="2791207"/>
            <a:ext cx="6942539" cy="2893100"/>
          </a:xfrm>
          <a:prstGeom prst="rect">
            <a:avLst/>
          </a:prstGeom>
        </p:spPr>
        <p:txBody>
          <a:bodyPr wrap="square">
            <a:spAutoFit/>
          </a:bodyPr>
          <a:lstStyle/>
          <a:p>
            <a:pPr marL="228600" indent="-228600" fontAlgn="base">
              <a:buAutoNum type="arabicPeriod"/>
            </a:pPr>
            <a:r>
              <a:rPr lang="ru-RU" sz="1400" dirty="0" smtClean="0">
                <a:solidFill>
                  <a:srgbClr val="000000"/>
                </a:solidFill>
                <a:latin typeface="+mj-lt"/>
              </a:rPr>
              <a:t>Суд </a:t>
            </a:r>
            <a:r>
              <a:rPr lang="ru-RU" sz="1400" dirty="0">
                <a:solidFill>
                  <a:srgbClr val="000000"/>
                </a:solidFill>
                <a:latin typeface="+mj-lt"/>
              </a:rPr>
              <a:t>может принимать дело к рассмотрению только после того, как </a:t>
            </a:r>
            <a:r>
              <a:rPr lang="ru-RU" sz="1400" b="1" dirty="0">
                <a:solidFill>
                  <a:srgbClr val="000000"/>
                </a:solidFill>
                <a:latin typeface="+mj-lt"/>
              </a:rPr>
              <a:t>были исчерпаны все внутренние средства правовой защиты, как это предусмотрено общепризнанными нормами международного права</a:t>
            </a:r>
            <a:r>
              <a:rPr lang="ru-RU" sz="1400" dirty="0">
                <a:solidFill>
                  <a:srgbClr val="000000"/>
                </a:solidFill>
                <a:latin typeface="+mj-lt"/>
              </a:rPr>
              <a:t>, и </a:t>
            </a:r>
            <a:r>
              <a:rPr lang="ru-RU" sz="1400" b="1" dirty="0">
                <a:solidFill>
                  <a:srgbClr val="000000"/>
                </a:solidFill>
                <a:latin typeface="+mj-lt"/>
              </a:rPr>
              <a:t>в течение четырех месяцев с даты вынесения национальными органами окончательного решения по делу</a:t>
            </a:r>
            <a:r>
              <a:rPr lang="ru-RU" sz="1400" dirty="0" smtClean="0">
                <a:solidFill>
                  <a:srgbClr val="000000"/>
                </a:solidFill>
                <a:latin typeface="+mj-lt"/>
              </a:rPr>
              <a:t>.</a:t>
            </a:r>
          </a:p>
          <a:p>
            <a:pPr fontAlgn="base"/>
            <a:endParaRPr lang="ru-RU" sz="1400" dirty="0">
              <a:solidFill>
                <a:srgbClr val="000000"/>
              </a:solidFill>
              <a:latin typeface="+mj-lt"/>
            </a:endParaRPr>
          </a:p>
          <a:p>
            <a:pPr fontAlgn="base"/>
            <a:r>
              <a:rPr lang="ru-RU" sz="1400" dirty="0">
                <a:solidFill>
                  <a:srgbClr val="000000"/>
                </a:solidFill>
                <a:latin typeface="+mj-lt"/>
              </a:rPr>
              <a:t>2. Суд не принимает к рассмотрению никакую индивидуальную жалобу, поданную в соответствии со статьей 34, если она:</a:t>
            </a:r>
          </a:p>
          <a:p>
            <a:pPr marL="266700" fontAlgn="base"/>
            <a:r>
              <a:rPr lang="ru-RU" sz="1400" dirty="0">
                <a:solidFill>
                  <a:srgbClr val="000000"/>
                </a:solidFill>
                <a:latin typeface="+mj-lt"/>
              </a:rPr>
              <a:t>a) является анонимной; или</a:t>
            </a:r>
          </a:p>
          <a:p>
            <a:pPr marL="266700" fontAlgn="base"/>
            <a:r>
              <a:rPr lang="ru-RU" sz="1400" dirty="0">
                <a:solidFill>
                  <a:srgbClr val="000000"/>
                </a:solidFill>
                <a:latin typeface="+mj-lt"/>
              </a:rPr>
              <a:t>b) является по существу аналогичной той, которая уже была рассмотрена Судом, или уже является предметом другой процедуры международного разбирательства или урегулирования, и если она не содержит новых относящихся к делу фактов</a:t>
            </a:r>
            <a:r>
              <a:rPr lang="ru-RU" sz="1400" dirty="0" smtClean="0">
                <a:solidFill>
                  <a:srgbClr val="000000"/>
                </a:solidFill>
                <a:latin typeface="+mj-lt"/>
              </a:rPr>
              <a:t>.</a:t>
            </a:r>
          </a:p>
          <a:p>
            <a:pPr fontAlgn="base"/>
            <a:endParaRPr lang="ru-RU" sz="1400" dirty="0">
              <a:solidFill>
                <a:srgbClr val="000000"/>
              </a:solidFill>
              <a:latin typeface="+mj-lt"/>
            </a:endParaRPr>
          </a:p>
          <a:p>
            <a:pPr marL="266700" fontAlgn="base"/>
            <a:r>
              <a:rPr lang="en-US" sz="1400" dirty="0" smtClean="0">
                <a:solidFill>
                  <a:srgbClr val="000000"/>
                </a:solidFill>
                <a:latin typeface="+mj-lt"/>
              </a:rPr>
              <a:t>[…]</a:t>
            </a:r>
            <a:endParaRPr lang="ru-RU" sz="1400" dirty="0" smtClean="0">
              <a:solidFill>
                <a:srgbClr val="000000"/>
              </a:solidFill>
              <a:latin typeface="+mj-l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875" y="2791207"/>
            <a:ext cx="2997975" cy="1854679"/>
          </a:xfrm>
          <a:prstGeom prst="rect">
            <a:avLst/>
          </a:prstGeom>
        </p:spPr>
      </p:pic>
    </p:spTree>
    <p:extLst>
      <p:ext uri="{BB962C8B-B14F-4D97-AF65-F5344CB8AC3E}">
        <p14:creationId xmlns:p14="http://schemas.microsoft.com/office/powerpoint/2010/main" val="3297784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264182922"/>
              </p:ext>
            </p:extLst>
          </p:nvPr>
        </p:nvGraphicFramePr>
        <p:xfrm>
          <a:off x="1790459" y="189781"/>
          <a:ext cx="9665419" cy="4562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104845" y="1621766"/>
            <a:ext cx="3821502" cy="1015663"/>
          </a:xfrm>
          <a:prstGeom prst="rect">
            <a:avLst/>
          </a:prstGeom>
          <a:noFill/>
        </p:spPr>
        <p:txBody>
          <a:bodyPr wrap="square" rtlCol="0">
            <a:spAutoFit/>
          </a:bodyPr>
          <a:lstStyle/>
          <a:p>
            <a:r>
              <a:rPr lang="ru-RU" sz="2000" dirty="0" smtClean="0"/>
              <a:t>Полномочия </a:t>
            </a:r>
            <a:r>
              <a:rPr lang="ru-RU" sz="2000" b="1" u="sng" dirty="0" smtClean="0"/>
              <a:t>состава арбитров </a:t>
            </a:r>
            <a:r>
              <a:rPr lang="ru-RU" sz="2000" dirty="0" smtClean="0"/>
              <a:t>рассматривать и разрешать дело по существу</a:t>
            </a:r>
            <a:endParaRPr lang="ru-RU" sz="2000" dirty="0"/>
          </a:p>
        </p:txBody>
      </p:sp>
      <p:sp>
        <p:nvSpPr>
          <p:cNvPr id="5" name="TextBox 4"/>
          <p:cNvSpPr txBox="1"/>
          <p:nvPr/>
        </p:nvSpPr>
        <p:spPr>
          <a:xfrm>
            <a:off x="7260567" y="1613140"/>
            <a:ext cx="4022784" cy="1015663"/>
          </a:xfrm>
          <a:prstGeom prst="rect">
            <a:avLst/>
          </a:prstGeom>
          <a:noFill/>
        </p:spPr>
        <p:txBody>
          <a:bodyPr wrap="square" rtlCol="0">
            <a:spAutoFit/>
          </a:bodyPr>
          <a:lstStyle/>
          <a:p>
            <a:r>
              <a:rPr lang="ru-RU" sz="2000" dirty="0" smtClean="0"/>
              <a:t>Соответствие </a:t>
            </a:r>
            <a:r>
              <a:rPr lang="ru-RU" sz="2000" b="1" u="sng" dirty="0" smtClean="0"/>
              <a:t>исковых требований </a:t>
            </a:r>
            <a:r>
              <a:rPr lang="ru-RU" sz="2000" dirty="0" smtClean="0"/>
              <a:t>условиям возможности их рассмотрения и разрешения</a:t>
            </a:r>
            <a:endParaRPr lang="ru-RU" sz="2000" dirty="0"/>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1412" y="4324178"/>
            <a:ext cx="1933827" cy="1933827"/>
          </a:xfrm>
          <a:prstGeom prst="rect">
            <a:avLst/>
          </a:prstGeom>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5817" y="4136212"/>
            <a:ext cx="2121793" cy="2121793"/>
          </a:xfrm>
          <a:prstGeom prst="rect">
            <a:avLst/>
          </a:prstGeom>
        </p:spPr>
      </p:pic>
    </p:spTree>
    <p:extLst>
      <p:ext uri="{BB962C8B-B14F-4D97-AF65-F5344CB8AC3E}">
        <p14:creationId xmlns:p14="http://schemas.microsoft.com/office/powerpoint/2010/main" val="341379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Инвестиционный арбитраж (1) </a:t>
            </a:r>
            <a:endParaRPr lang="ru-RU" b="1" dirty="0"/>
          </a:p>
        </p:txBody>
      </p:sp>
      <p:sp>
        <p:nvSpPr>
          <p:cNvPr id="4" name="Прямоугольник 3"/>
          <p:cNvSpPr/>
          <p:nvPr/>
        </p:nvSpPr>
        <p:spPr>
          <a:xfrm>
            <a:off x="1288210" y="3610709"/>
            <a:ext cx="9348158" cy="861774"/>
          </a:xfrm>
          <a:prstGeom prst="rect">
            <a:avLst/>
          </a:prstGeom>
        </p:spPr>
        <p:txBody>
          <a:bodyPr wrap="square">
            <a:spAutoFit/>
          </a:bodyPr>
          <a:lstStyle/>
          <a:p>
            <a:r>
              <a:rPr lang="en-US" b="1" dirty="0" smtClean="0">
                <a:latin typeface="+mj-lt"/>
              </a:rPr>
              <a:t>Jurisdiction </a:t>
            </a:r>
            <a:r>
              <a:rPr lang="en-US" b="1" dirty="0">
                <a:latin typeface="+mj-lt"/>
              </a:rPr>
              <a:t>is an attribute of a tribunal and not of a claim</a:t>
            </a:r>
            <a:r>
              <a:rPr lang="en-US" b="1" dirty="0" smtClean="0">
                <a:latin typeface="+mj-lt"/>
              </a:rPr>
              <a:t>, whereas </a:t>
            </a:r>
            <a:r>
              <a:rPr lang="en-US" b="1" dirty="0">
                <a:latin typeface="+mj-lt"/>
              </a:rPr>
              <a:t>admissibility is an attribute of a claim but not of a </a:t>
            </a:r>
            <a:r>
              <a:rPr lang="en-US" b="1" dirty="0" smtClean="0">
                <a:latin typeface="+mj-lt"/>
              </a:rPr>
              <a:t>tribunal.</a:t>
            </a:r>
          </a:p>
          <a:p>
            <a:r>
              <a:rPr lang="de-DE" sz="1400" i="1" dirty="0" smtClean="0">
                <a:latin typeface="+mj-lt"/>
              </a:rPr>
              <a:t>(Hochtief </a:t>
            </a:r>
            <a:r>
              <a:rPr lang="de-DE" sz="1400" i="1" dirty="0">
                <a:latin typeface="+mj-lt"/>
              </a:rPr>
              <a:t>Aktiengesellschaft v. </a:t>
            </a:r>
            <a:r>
              <a:rPr lang="de-DE" sz="1400" i="1" dirty="0" err="1">
                <a:latin typeface="+mj-lt"/>
              </a:rPr>
              <a:t>Argentine</a:t>
            </a:r>
            <a:r>
              <a:rPr lang="de-DE" sz="1400" i="1" dirty="0">
                <a:latin typeface="+mj-lt"/>
              </a:rPr>
              <a:t> </a:t>
            </a:r>
            <a:r>
              <a:rPr lang="de-DE" sz="1400" i="1" dirty="0" err="1">
                <a:latin typeface="+mj-lt"/>
              </a:rPr>
              <a:t>Republic</a:t>
            </a:r>
            <a:r>
              <a:rPr lang="de-DE" sz="1400" dirty="0">
                <a:latin typeface="+mj-lt"/>
              </a:rPr>
              <a:t>, ICSID Case No ARB/07/31, </a:t>
            </a:r>
            <a:r>
              <a:rPr lang="de-DE" sz="1400" dirty="0" err="1" smtClean="0">
                <a:latin typeface="+mj-lt"/>
              </a:rPr>
              <a:t>Decision</a:t>
            </a:r>
            <a:r>
              <a:rPr lang="de-DE" sz="1400" dirty="0" smtClean="0">
                <a:latin typeface="+mj-lt"/>
              </a:rPr>
              <a:t> on </a:t>
            </a:r>
            <a:r>
              <a:rPr lang="en-GB" sz="1400" dirty="0" smtClean="0">
                <a:latin typeface="+mj-lt"/>
              </a:rPr>
              <a:t>Jurisdiction</a:t>
            </a:r>
            <a:r>
              <a:rPr lang="en-GB" sz="1400" dirty="0">
                <a:latin typeface="+mj-lt"/>
              </a:rPr>
              <a:t>, 24 October 2011, para. </a:t>
            </a:r>
            <a:r>
              <a:rPr lang="en-GB" sz="1400" dirty="0" smtClean="0">
                <a:latin typeface="+mj-lt"/>
              </a:rPr>
              <a:t>90)</a:t>
            </a:r>
            <a:endParaRPr lang="ru-RU" sz="1400" dirty="0">
              <a:latin typeface="+mj-lt"/>
            </a:endParaRPr>
          </a:p>
        </p:txBody>
      </p:sp>
      <p:sp>
        <p:nvSpPr>
          <p:cNvPr id="5" name="Прямоугольник 4"/>
          <p:cNvSpPr/>
          <p:nvPr/>
        </p:nvSpPr>
        <p:spPr>
          <a:xfrm>
            <a:off x="1288210" y="4950016"/>
            <a:ext cx="9503435" cy="1077218"/>
          </a:xfrm>
          <a:prstGeom prst="rect">
            <a:avLst/>
          </a:prstGeom>
        </p:spPr>
        <p:txBody>
          <a:bodyPr wrap="square">
            <a:spAutoFit/>
          </a:bodyPr>
          <a:lstStyle/>
          <a:p>
            <a:r>
              <a:rPr lang="en-US" b="1" dirty="0" smtClean="0">
                <a:latin typeface="+mj-lt"/>
              </a:rPr>
              <a:t>The </a:t>
            </a:r>
            <a:r>
              <a:rPr lang="en-US" b="1" dirty="0">
                <a:latin typeface="+mj-lt"/>
              </a:rPr>
              <a:t>concept of ‘admissibility’ refers to the varied reasons that a tribunal</a:t>
            </a:r>
            <a:r>
              <a:rPr lang="en-US" b="1" dirty="0" smtClean="0">
                <a:latin typeface="+mj-lt"/>
              </a:rPr>
              <a:t>,</a:t>
            </a:r>
            <a:r>
              <a:rPr lang="ru-RU" b="1" dirty="0" smtClean="0">
                <a:latin typeface="+mj-lt"/>
              </a:rPr>
              <a:t> </a:t>
            </a:r>
            <a:r>
              <a:rPr lang="en-US" b="1" dirty="0" smtClean="0">
                <a:latin typeface="+mj-lt"/>
              </a:rPr>
              <a:t>although </a:t>
            </a:r>
            <a:r>
              <a:rPr lang="en-US" b="1" dirty="0">
                <a:latin typeface="+mj-lt"/>
              </a:rPr>
              <a:t>it has jurisdiction, may decline to hear a case or a </a:t>
            </a:r>
            <a:r>
              <a:rPr lang="en-US" b="1" dirty="0" smtClean="0">
                <a:latin typeface="+mj-lt"/>
              </a:rPr>
              <a:t>claim.</a:t>
            </a:r>
            <a:endParaRPr lang="ru-RU" dirty="0">
              <a:latin typeface="+mj-lt"/>
            </a:endParaRPr>
          </a:p>
          <a:p>
            <a:r>
              <a:rPr lang="ru-RU" sz="1400" dirty="0" smtClean="0">
                <a:latin typeface="+mj-lt"/>
              </a:rPr>
              <a:t>(</a:t>
            </a:r>
            <a:r>
              <a:rPr lang="en-US" sz="1400" i="1" dirty="0" err="1" smtClean="0">
                <a:latin typeface="+mj-lt"/>
              </a:rPr>
              <a:t>Erhas</a:t>
            </a:r>
            <a:r>
              <a:rPr lang="en-US" sz="1400" i="1" dirty="0" smtClean="0">
                <a:latin typeface="+mj-lt"/>
              </a:rPr>
              <a:t> </a:t>
            </a:r>
            <a:r>
              <a:rPr lang="en-US" sz="1400" i="1" dirty="0">
                <a:latin typeface="+mj-lt"/>
              </a:rPr>
              <a:t>Dis </a:t>
            </a:r>
            <a:r>
              <a:rPr lang="en-US" sz="1400" i="1" dirty="0" err="1">
                <a:latin typeface="+mj-lt"/>
              </a:rPr>
              <a:t>Ticaret</a:t>
            </a:r>
            <a:r>
              <a:rPr lang="en-US" sz="1400" i="1" dirty="0">
                <a:latin typeface="+mj-lt"/>
              </a:rPr>
              <a:t> Ltd. </a:t>
            </a:r>
            <a:r>
              <a:rPr lang="en-US" sz="1400" i="1" dirty="0" err="1">
                <a:latin typeface="+mj-lt"/>
              </a:rPr>
              <a:t>Sti</a:t>
            </a:r>
            <a:r>
              <a:rPr lang="en-US" sz="1400" i="1" dirty="0">
                <a:latin typeface="+mj-lt"/>
              </a:rPr>
              <a:t>, et al. v. Republic of Turkmenistan</a:t>
            </a:r>
            <a:r>
              <a:rPr lang="en-US" sz="1400" dirty="0">
                <a:latin typeface="+mj-lt"/>
              </a:rPr>
              <a:t>, PCA Case No. 2013–27, </a:t>
            </a:r>
            <a:r>
              <a:rPr lang="en-US" sz="1400" dirty="0" smtClean="0">
                <a:latin typeface="+mj-lt"/>
              </a:rPr>
              <a:t>Separate Declaration </a:t>
            </a:r>
            <a:r>
              <a:rPr lang="en-US" sz="1400" dirty="0">
                <a:latin typeface="+mj-lt"/>
              </a:rPr>
              <a:t>of </a:t>
            </a:r>
            <a:r>
              <a:rPr lang="en-US" sz="1400" dirty="0" err="1">
                <a:latin typeface="+mj-lt"/>
              </a:rPr>
              <a:t>Stanimir</a:t>
            </a:r>
            <a:r>
              <a:rPr lang="en-US" sz="1400" dirty="0">
                <a:latin typeface="+mj-lt"/>
              </a:rPr>
              <a:t> A. </a:t>
            </a:r>
            <a:r>
              <a:rPr lang="en-US" sz="1400" dirty="0" err="1">
                <a:latin typeface="+mj-lt"/>
              </a:rPr>
              <a:t>Alexandrov</a:t>
            </a:r>
            <a:r>
              <a:rPr lang="en-US" sz="1400" dirty="0">
                <a:latin typeface="+mj-lt"/>
              </a:rPr>
              <a:t> dated 19 May 2015, para. </a:t>
            </a:r>
            <a:r>
              <a:rPr lang="en-US" sz="1400" dirty="0" smtClean="0">
                <a:latin typeface="+mj-lt"/>
              </a:rPr>
              <a:t>5</a:t>
            </a:r>
            <a:r>
              <a:rPr lang="ru-RU" sz="1400" dirty="0" smtClean="0">
                <a:latin typeface="+mj-lt"/>
              </a:rPr>
              <a:t>)</a:t>
            </a:r>
            <a:endParaRPr lang="ru-RU" sz="1400" dirty="0">
              <a:latin typeface="+mj-lt"/>
            </a:endParaRPr>
          </a:p>
        </p:txBody>
      </p:sp>
      <p:sp>
        <p:nvSpPr>
          <p:cNvPr id="6" name="Прямоугольник 5"/>
          <p:cNvSpPr/>
          <p:nvPr/>
        </p:nvSpPr>
        <p:spPr>
          <a:xfrm>
            <a:off x="1288210" y="2206085"/>
            <a:ext cx="10141789" cy="1077218"/>
          </a:xfrm>
          <a:prstGeom prst="rect">
            <a:avLst/>
          </a:prstGeom>
        </p:spPr>
        <p:txBody>
          <a:bodyPr wrap="square">
            <a:spAutoFit/>
          </a:bodyPr>
          <a:lstStyle/>
          <a:p>
            <a:r>
              <a:rPr lang="en-US" b="1" dirty="0" smtClean="0">
                <a:latin typeface="+mj-lt"/>
              </a:rPr>
              <a:t>Jurisdiction </a:t>
            </a:r>
            <a:r>
              <a:rPr lang="en-US" b="1" dirty="0">
                <a:latin typeface="+mj-lt"/>
              </a:rPr>
              <a:t>is the power of the tribunal to hear the case; admissibility is whether the </a:t>
            </a:r>
            <a:r>
              <a:rPr lang="en-US" b="1" dirty="0" smtClean="0">
                <a:latin typeface="+mj-lt"/>
              </a:rPr>
              <a:t>case</a:t>
            </a:r>
          </a:p>
          <a:p>
            <a:r>
              <a:rPr lang="en-US" b="1" dirty="0" smtClean="0">
                <a:latin typeface="+mj-lt"/>
              </a:rPr>
              <a:t>itself is defective—whether it is appropriate for the tribunal to hear it.</a:t>
            </a:r>
          </a:p>
          <a:p>
            <a:r>
              <a:rPr lang="en-US" sz="1400" dirty="0" smtClean="0">
                <a:latin typeface="+mj-lt"/>
              </a:rPr>
              <a:t>(</a:t>
            </a:r>
            <a:r>
              <a:rPr lang="en-US" sz="1400" i="1" dirty="0">
                <a:latin typeface="+mj-lt"/>
              </a:rPr>
              <a:t>Waste Management, </a:t>
            </a:r>
            <a:r>
              <a:rPr lang="en-US" sz="1400" i="1" dirty="0" err="1">
                <a:latin typeface="+mj-lt"/>
              </a:rPr>
              <a:t>Inc</a:t>
            </a:r>
            <a:r>
              <a:rPr lang="en-US" sz="1400" i="1" dirty="0">
                <a:latin typeface="+mj-lt"/>
              </a:rPr>
              <a:t> v United Mexican States</a:t>
            </a:r>
            <a:r>
              <a:rPr lang="en-US" sz="1400" dirty="0">
                <a:latin typeface="+mj-lt"/>
              </a:rPr>
              <a:t>, ICSID Case No ARB(AF)/98/2, Award (2 June 2000</a:t>
            </a:r>
            <a:r>
              <a:rPr lang="en-US" sz="1400" dirty="0" smtClean="0">
                <a:latin typeface="+mj-lt"/>
              </a:rPr>
              <a:t>), Dissenting Opinion </a:t>
            </a:r>
            <a:r>
              <a:rPr lang="en-US" sz="1400" dirty="0">
                <a:latin typeface="+mj-lt"/>
              </a:rPr>
              <a:t>of Keith </a:t>
            </a:r>
            <a:r>
              <a:rPr lang="en-US" sz="1400" dirty="0" err="1">
                <a:latin typeface="+mj-lt"/>
              </a:rPr>
              <a:t>Highet</a:t>
            </a:r>
            <a:r>
              <a:rPr lang="en-US" sz="1400" dirty="0">
                <a:latin typeface="+mj-lt"/>
              </a:rPr>
              <a:t>, para </a:t>
            </a:r>
            <a:r>
              <a:rPr lang="en-US" sz="1400" dirty="0" smtClean="0">
                <a:latin typeface="+mj-lt"/>
              </a:rPr>
              <a:t>58)</a:t>
            </a:r>
            <a:endParaRPr lang="ru-RU" sz="1400" dirty="0">
              <a:latin typeface="+mj-lt"/>
            </a:endParaRPr>
          </a:p>
        </p:txBody>
      </p:sp>
    </p:spTree>
    <p:extLst>
      <p:ext uri="{BB962C8B-B14F-4D97-AF65-F5344CB8AC3E}">
        <p14:creationId xmlns:p14="http://schemas.microsoft.com/office/powerpoint/2010/main" val="240779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Инвестиционный арбитраж (2)</a:t>
            </a:r>
            <a:endParaRPr lang="ru-RU" b="1" dirty="0"/>
          </a:p>
        </p:txBody>
      </p:sp>
      <p:sp>
        <p:nvSpPr>
          <p:cNvPr id="3" name="Объект 2"/>
          <p:cNvSpPr>
            <a:spLocks noGrp="1"/>
          </p:cNvSpPr>
          <p:nvPr>
            <p:ph idx="1"/>
          </p:nvPr>
        </p:nvSpPr>
        <p:spPr>
          <a:xfrm>
            <a:off x="1330193" y="2328814"/>
            <a:ext cx="10058400" cy="4023360"/>
          </a:xfrm>
        </p:spPr>
        <p:txBody>
          <a:bodyPr/>
          <a:lstStyle/>
          <a:p>
            <a:pPr marL="0" indent="0">
              <a:buNone/>
            </a:pPr>
            <a:r>
              <a:rPr lang="ru-RU" dirty="0" smtClean="0">
                <a:solidFill>
                  <a:schemeClr val="accent2"/>
                </a:solidFill>
                <a:latin typeface="+mj-lt"/>
              </a:rPr>
              <a:t>Положения международных инвестиционных договоров</a:t>
            </a:r>
            <a:r>
              <a:rPr lang="en-US" dirty="0" smtClean="0">
                <a:solidFill>
                  <a:schemeClr val="accent2"/>
                </a:solidFill>
                <a:latin typeface="+mj-lt"/>
              </a:rPr>
              <a:t>:</a:t>
            </a:r>
          </a:p>
          <a:p>
            <a:pPr>
              <a:buFont typeface="Courier New" panose="02070309020205020404" pitchFamily="49" charset="0"/>
              <a:buChar char="o"/>
            </a:pPr>
            <a:r>
              <a:rPr lang="ru-RU" dirty="0" smtClean="0">
                <a:latin typeface="+mj-lt"/>
              </a:rPr>
              <a:t> Переговоры (мирное урегулирование спора) между инвестором и принимающим государством до передачи спора в арбитраж («</a:t>
            </a:r>
            <a:r>
              <a:rPr lang="en-US" i="1" dirty="0" smtClean="0">
                <a:latin typeface="+mj-lt"/>
              </a:rPr>
              <a:t>Cooling-off periods</a:t>
            </a:r>
            <a:r>
              <a:rPr lang="ru-RU" dirty="0" smtClean="0">
                <a:latin typeface="+mj-lt"/>
              </a:rPr>
              <a:t>»</a:t>
            </a:r>
            <a:r>
              <a:rPr lang="en-US" dirty="0" smtClean="0">
                <a:latin typeface="+mj-lt"/>
              </a:rPr>
              <a:t>)</a:t>
            </a:r>
            <a:r>
              <a:rPr lang="ru-RU" dirty="0" smtClean="0">
                <a:latin typeface="+mj-lt"/>
              </a:rPr>
              <a:t> </a:t>
            </a:r>
          </a:p>
          <a:p>
            <a:pPr>
              <a:buFont typeface="Courier New" panose="02070309020205020404" pitchFamily="49" charset="0"/>
              <a:buChar char="o"/>
            </a:pPr>
            <a:r>
              <a:rPr lang="ru-RU" dirty="0">
                <a:latin typeface="+mj-lt"/>
              </a:rPr>
              <a:t> </a:t>
            </a:r>
            <a:r>
              <a:rPr lang="ru-RU" dirty="0" smtClean="0">
                <a:latin typeface="+mj-lt"/>
              </a:rPr>
              <a:t>Исчерпание внутренних средств правовой защиты до </a:t>
            </a:r>
            <a:r>
              <a:rPr lang="ru-RU" dirty="0">
                <a:latin typeface="+mj-lt"/>
              </a:rPr>
              <a:t>передачи спора в арбитраж </a:t>
            </a:r>
            <a:r>
              <a:rPr lang="en-US" dirty="0" smtClean="0">
                <a:latin typeface="+mj-lt"/>
              </a:rPr>
              <a:t> (</a:t>
            </a:r>
            <a:r>
              <a:rPr lang="ru-RU" dirty="0" smtClean="0">
                <a:latin typeface="+mj-lt"/>
              </a:rPr>
              <a:t>«</a:t>
            </a:r>
            <a:r>
              <a:rPr lang="en-US" i="1" dirty="0" smtClean="0">
                <a:latin typeface="+mj-lt"/>
              </a:rPr>
              <a:t>Exhaustion of local remedies</a:t>
            </a:r>
            <a:r>
              <a:rPr lang="ru-RU" dirty="0" smtClean="0">
                <a:latin typeface="+mj-lt"/>
              </a:rPr>
              <a:t>»</a:t>
            </a:r>
            <a:r>
              <a:rPr lang="en-US" dirty="0" smtClean="0">
                <a:latin typeface="+mj-lt"/>
              </a:rPr>
              <a:t>) </a:t>
            </a:r>
            <a:endParaRPr lang="ru-RU" dirty="0" smtClean="0">
              <a:latin typeface="+mj-lt"/>
            </a:endParaRPr>
          </a:p>
          <a:p>
            <a:pPr>
              <a:buFont typeface="Courier New" panose="02070309020205020404" pitchFamily="49" charset="0"/>
              <a:buChar char="o"/>
            </a:pPr>
            <a:r>
              <a:rPr lang="en-US" dirty="0">
                <a:latin typeface="+mj-lt"/>
              </a:rPr>
              <a:t> </a:t>
            </a:r>
            <a:r>
              <a:rPr lang="ru-RU" dirty="0" smtClean="0">
                <a:latin typeface="+mj-lt"/>
              </a:rPr>
              <a:t>Отказ государства в предоставлении защиты инвестиции из-за определенных условий </a:t>
            </a:r>
            <a:r>
              <a:rPr lang="en-US" dirty="0" smtClean="0">
                <a:latin typeface="+mj-lt"/>
              </a:rPr>
              <a:t>(</a:t>
            </a:r>
            <a:r>
              <a:rPr lang="ru-RU" dirty="0" smtClean="0">
                <a:latin typeface="+mj-lt"/>
              </a:rPr>
              <a:t>«</a:t>
            </a:r>
            <a:r>
              <a:rPr lang="en-US" i="1" dirty="0" smtClean="0">
                <a:latin typeface="+mj-lt"/>
              </a:rPr>
              <a:t>Denial of benefits</a:t>
            </a:r>
            <a:r>
              <a:rPr lang="ru-RU" dirty="0" smtClean="0">
                <a:latin typeface="+mj-lt"/>
              </a:rPr>
              <a:t>»</a:t>
            </a:r>
            <a:r>
              <a:rPr lang="en-US" dirty="0" smtClean="0">
                <a:latin typeface="+mj-lt"/>
              </a:rPr>
              <a:t>)</a:t>
            </a:r>
          </a:p>
          <a:p>
            <a:pPr>
              <a:buFont typeface="Courier New" panose="02070309020205020404" pitchFamily="49" charset="0"/>
              <a:buChar char="o"/>
            </a:pPr>
            <a:r>
              <a:rPr lang="ru-RU" dirty="0" smtClean="0">
                <a:latin typeface="+mj-lt"/>
              </a:rPr>
              <a:t> Соответствии инвестиции праву принимающего государства, в т.ч. возражения на основе коррупции  («</a:t>
            </a:r>
            <a:r>
              <a:rPr lang="en-US" i="1" dirty="0" smtClean="0">
                <a:latin typeface="+mj-lt"/>
              </a:rPr>
              <a:t>In accordance with host state law</a:t>
            </a:r>
            <a:r>
              <a:rPr lang="ru-RU" i="1" dirty="0" smtClean="0">
                <a:latin typeface="+mj-lt"/>
              </a:rPr>
              <a:t>»</a:t>
            </a:r>
            <a:r>
              <a:rPr lang="en-US" i="1" dirty="0" smtClean="0">
                <a:latin typeface="+mj-lt"/>
              </a:rPr>
              <a:t> provisions</a:t>
            </a:r>
            <a:r>
              <a:rPr lang="en-US" dirty="0" smtClean="0">
                <a:latin typeface="+mj-lt"/>
              </a:rPr>
              <a:t>)</a:t>
            </a:r>
          </a:p>
          <a:p>
            <a:pPr>
              <a:buFont typeface="Courier New" panose="02070309020205020404" pitchFamily="49" charset="0"/>
              <a:buChar char="o"/>
            </a:pPr>
            <a:endParaRPr lang="en-US" dirty="0" smtClean="0">
              <a:latin typeface="+mj-lt"/>
            </a:endParaRPr>
          </a:p>
          <a:p>
            <a:pPr>
              <a:buFont typeface="Courier New" panose="02070309020205020404" pitchFamily="49" charset="0"/>
              <a:buChar char="o"/>
            </a:pPr>
            <a:endParaRPr lang="ru-RU" dirty="0" smtClean="0">
              <a:latin typeface="+mj-lt"/>
            </a:endParaRPr>
          </a:p>
          <a:p>
            <a:pPr>
              <a:buFont typeface="Courier New" panose="02070309020205020404" pitchFamily="49" charset="0"/>
              <a:buChar char="o"/>
            </a:pPr>
            <a:endParaRPr lang="en-US" dirty="0" smtClean="0">
              <a:latin typeface="+mj-lt"/>
            </a:endParaRPr>
          </a:p>
          <a:p>
            <a:pPr>
              <a:buFont typeface="Courier New" panose="02070309020205020404" pitchFamily="49" charset="0"/>
              <a:buChar char="o"/>
            </a:pPr>
            <a:endParaRPr lang="ru-RU" dirty="0">
              <a:latin typeface="+mj-lt"/>
            </a:endParaRPr>
          </a:p>
        </p:txBody>
      </p:sp>
    </p:spTree>
    <p:extLst>
      <p:ext uri="{BB962C8B-B14F-4D97-AF65-F5344CB8AC3E}">
        <p14:creationId xmlns:p14="http://schemas.microsoft.com/office/powerpoint/2010/main" val="4245090785"/>
      </p:ext>
    </p:extLst>
  </p:cSld>
  <p:clrMapOvr>
    <a:masterClrMapping/>
  </p:clrMapOvr>
</p:sld>
</file>

<file path=ppt/theme/theme1.xml><?xml version="1.0" encoding="utf-8"?>
<a:theme xmlns:a="http://schemas.openxmlformats.org/drawingml/2006/main" name="Ретро">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12153</TotalTime>
  <Words>1045</Words>
  <Application>Microsoft Office PowerPoint</Application>
  <PresentationFormat>Широкоэкранный</PresentationFormat>
  <Paragraphs>87</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Courier New</vt:lpstr>
      <vt:lpstr>Wingdings</vt:lpstr>
      <vt:lpstr>Ретро</vt:lpstr>
      <vt:lpstr>Приемлемость (admissibility) или юрисдикция:  проблемы разграничения?</vt:lpstr>
      <vt:lpstr>Outline</vt:lpstr>
      <vt:lpstr>Международный Суд ООН (1)</vt:lpstr>
      <vt:lpstr>Международный Суд ООН (2)</vt:lpstr>
      <vt:lpstr>Международный Суд ООН (3) </vt:lpstr>
      <vt:lpstr>ЕСПЧ</vt:lpstr>
      <vt:lpstr>Презентация PowerPoint</vt:lpstr>
      <vt:lpstr>Инвестиционный арбитраж (1) </vt:lpstr>
      <vt:lpstr>Инвестиционный арбитраж (2)</vt:lpstr>
      <vt:lpstr>МКА: Великобритания  (1) </vt:lpstr>
      <vt:lpstr>МКА: Типовой закон ЮНСИТРАЛ (2) </vt:lpstr>
      <vt:lpstr>МКА: Гонконг (3)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Приемлемость (admissibility) или юрисдикция: проблемы разграничения?</dc:title>
  <dc:creator>IPLF</dc:creator>
  <cp:lastModifiedBy>IPLF</cp:lastModifiedBy>
  <cp:revision>60</cp:revision>
  <dcterms:created xsi:type="dcterms:W3CDTF">2022-11-21T09:45:01Z</dcterms:created>
  <dcterms:modified xsi:type="dcterms:W3CDTF">2022-12-01T10:48:43Z</dcterms:modified>
</cp:coreProperties>
</file>